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76" r:id="rId2"/>
    <p:sldId id="302" r:id="rId3"/>
    <p:sldId id="316" r:id="rId4"/>
    <p:sldId id="286" r:id="rId5"/>
    <p:sldId id="280" r:id="rId6"/>
    <p:sldId id="263" r:id="rId7"/>
    <p:sldId id="317" r:id="rId8"/>
    <p:sldId id="266" r:id="rId9"/>
    <p:sldId id="296" r:id="rId10"/>
    <p:sldId id="287" r:id="rId11"/>
    <p:sldId id="324" r:id="rId12"/>
    <p:sldId id="278" r:id="rId13"/>
    <p:sldId id="331" r:id="rId14"/>
    <p:sldId id="326" r:id="rId15"/>
    <p:sldId id="284" r:id="rId16"/>
    <p:sldId id="333" r:id="rId17"/>
    <p:sldId id="267" r:id="rId18"/>
    <p:sldId id="307" r:id="rId19"/>
    <p:sldId id="322" r:id="rId20"/>
    <p:sldId id="327" r:id="rId21"/>
    <p:sldId id="306" r:id="rId22"/>
    <p:sldId id="318" r:id="rId23"/>
    <p:sldId id="319" r:id="rId24"/>
    <p:sldId id="321" r:id="rId25"/>
    <p:sldId id="308" r:id="rId26"/>
    <p:sldId id="323" r:id="rId27"/>
    <p:sldId id="309" r:id="rId28"/>
    <p:sldId id="310" r:id="rId29"/>
    <p:sldId id="328" r:id="rId30"/>
    <p:sldId id="300" r:id="rId31"/>
    <p:sldId id="290" r:id="rId32"/>
    <p:sldId id="291" r:id="rId33"/>
    <p:sldId id="262" r:id="rId34"/>
    <p:sldId id="329" r:id="rId35"/>
    <p:sldId id="330" r:id="rId3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57" autoAdjust="0"/>
  </p:normalViewPr>
  <p:slideViewPr>
    <p:cSldViewPr>
      <p:cViewPr>
        <p:scale>
          <a:sx n="78" d="100"/>
          <a:sy n="78" d="100"/>
        </p:scale>
        <p:origin x="-80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442" y="-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72108" cy="465476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57" y="1"/>
            <a:ext cx="2972108" cy="465476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r">
              <a:defRPr sz="1200"/>
            </a:lvl1pPr>
          </a:lstStyle>
          <a:p>
            <a:fld id="{E482F3D5-E104-4812-B3D1-BD95730185A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286"/>
            <a:ext cx="2972108" cy="465476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57" y="8829286"/>
            <a:ext cx="2972108" cy="465476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r">
              <a:defRPr sz="1200"/>
            </a:lvl1pPr>
          </a:lstStyle>
          <a:p>
            <a:fld id="{51348F9E-7B2C-489E-A671-B942D134E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86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1800" cy="464820"/>
          </a:xfrm>
          <a:prstGeom prst="rect">
            <a:avLst/>
          </a:prstGeom>
        </p:spPr>
        <p:txBody>
          <a:bodyPr vert="horz" lIns="92818" tIns="46409" rIns="92818" bIns="464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3"/>
            <a:ext cx="2971800" cy="464820"/>
          </a:xfrm>
          <a:prstGeom prst="rect">
            <a:avLst/>
          </a:prstGeom>
        </p:spPr>
        <p:txBody>
          <a:bodyPr vert="horz" lIns="92818" tIns="46409" rIns="92818" bIns="46409" rtlCol="0"/>
          <a:lstStyle>
            <a:lvl1pPr algn="r">
              <a:defRPr sz="1200"/>
            </a:lvl1pPr>
          </a:lstStyle>
          <a:p>
            <a:fld id="{5E4448F1-4505-4C98-B1D2-14CFAFF06483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8" tIns="46409" rIns="92818" bIns="464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18" tIns="46409" rIns="92818" bIns="4640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2971800" cy="464820"/>
          </a:xfrm>
          <a:prstGeom prst="rect">
            <a:avLst/>
          </a:prstGeom>
        </p:spPr>
        <p:txBody>
          <a:bodyPr vert="horz" lIns="92818" tIns="46409" rIns="92818" bIns="464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8829969"/>
            <a:ext cx="2971800" cy="464820"/>
          </a:xfrm>
          <a:prstGeom prst="rect">
            <a:avLst/>
          </a:prstGeom>
        </p:spPr>
        <p:txBody>
          <a:bodyPr vert="horz" lIns="92818" tIns="46409" rIns="92818" bIns="46409" rtlCol="0" anchor="b"/>
          <a:lstStyle>
            <a:lvl1pPr algn="r">
              <a:defRPr sz="1200"/>
            </a:lvl1pPr>
          </a:lstStyle>
          <a:p>
            <a:fld id="{0F033B93-D554-4CC4-94BA-9521EE3A2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0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>
                <a:solidFill>
                  <a:prstClr val="black"/>
                </a:solidFill>
              </a:rPr>
              <a:t>April 20, 2004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>
                <a:solidFill>
                  <a:prstClr val="black"/>
                </a:solidFill>
              </a:rPr>
              <a:t>Arizona Society of CPA's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0000FF"/>
              </a:buClr>
            </a:pPr>
            <a:fld id="{9D4D8C71-E8D2-49AC-924B-05FBC6DA27DC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defTabSz="914284">
              <a:defRPr/>
            </a:pPr>
            <a:endParaRPr lang="en-US" baseline="0" dirty="0" smtClean="0"/>
          </a:p>
          <a:p>
            <a:endParaRPr lang="en-US" baseline="0" dirty="0" smtClean="0"/>
          </a:p>
          <a:p>
            <a:pPr marL="685713" lvl="1" indent="-228571">
              <a:buAutoNum type="arabicPeriod"/>
            </a:pPr>
            <a:endParaRPr lang="en-US" baseline="0" dirty="0" smtClean="0"/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Cloud</a:t>
            </a:r>
            <a:r>
              <a:rPr lang="en-US" baseline="0" dirty="0" smtClean="0"/>
              <a:t> computing = </a:t>
            </a:r>
            <a:r>
              <a:rPr lang="en-US" u="sng" dirty="0">
                <a:solidFill>
                  <a:prstClr val="black"/>
                </a:solidFill>
              </a:rPr>
              <a:t>storing information remotely via use of external providers</a:t>
            </a:r>
            <a:endParaRPr lang="en-US" baseline="0" dirty="0" smtClean="0"/>
          </a:p>
          <a:p>
            <a:pPr defTabSz="904067"/>
            <a:endParaRPr lang="en-US" dirty="0">
              <a:solidFill>
                <a:prstClr val="black"/>
              </a:solidFill>
            </a:endParaRPr>
          </a:p>
          <a:p>
            <a:pPr defTabSz="904067"/>
            <a:r>
              <a:rPr lang="en-US" dirty="0">
                <a:solidFill>
                  <a:prstClr val="black"/>
                </a:solidFill>
              </a:rPr>
              <a:t>Corporations are moving away from large “server” rooms. </a:t>
            </a:r>
            <a:endParaRPr lang="en-US" dirty="0" smtClean="0"/>
          </a:p>
          <a:p>
            <a:endParaRPr lang="en-US" baseline="0" dirty="0" smtClean="0"/>
          </a:p>
          <a:p>
            <a:pPr defTabSz="904067"/>
            <a:r>
              <a:rPr lang="en-US" baseline="0" dirty="0" smtClean="0"/>
              <a:t>Here to stay and rapidly growing in popularity</a:t>
            </a:r>
          </a:p>
          <a:p>
            <a:pPr defTabSz="904067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78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	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44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Social media- not only social networking sites like Facebook, twitter, also includes web based email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Facebook - over 500 million users</a:t>
            </a:r>
          </a:p>
          <a:p>
            <a:r>
              <a:rPr lang="en-US" baseline="0" dirty="0" smtClean="0"/>
              <a:t>Twitter - over 100 million, with 230 million tweets per day!</a:t>
            </a:r>
          </a:p>
          <a:p>
            <a:endParaRPr lang="en-US" baseline="0" dirty="0" smtClean="0"/>
          </a:p>
          <a:p>
            <a:pPr defTabSz="904067">
              <a:defRPr/>
            </a:pPr>
            <a:r>
              <a:rPr lang="en-US" baseline="0" dirty="0" smtClean="0"/>
              <a:t>Fortunately, there is forensic software that can grab this data to extent it resides on the computer or phone if it may be important to your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84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04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Recognizing that social media is simply another form of ESI</a:t>
            </a:r>
            <a:r>
              <a:rPr lang="en-US" dirty="0" smtClean="0"/>
              <a:t>:</a:t>
            </a:r>
          </a:p>
          <a:p>
            <a:pPr defTabSz="904067">
              <a:defRPr/>
            </a:pPr>
            <a:endParaRPr lang="en-US" baseline="0" dirty="0" smtClean="0"/>
          </a:p>
          <a:p>
            <a:pPr defTabSz="904067">
              <a:defRPr/>
            </a:pPr>
            <a:endParaRPr lang="en-US" dirty="0" smtClean="0"/>
          </a:p>
          <a:p>
            <a:endParaRPr lang="en-US" dirty="0"/>
          </a:p>
          <a:p>
            <a:pPr marL="169513" indent="-169513">
              <a:buFont typeface="Arial" pitchFamily="34" charset="0"/>
              <a:buChar char="•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81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Technology assisted</a:t>
            </a:r>
            <a:r>
              <a:rPr lang="en-US" baseline="0" dirty="0" smtClean="0"/>
              <a:t> review (of ESI) aka predictive coding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– Judge </a:t>
            </a:r>
            <a:r>
              <a:rPr lang="en-US" baseline="0" dirty="0" err="1" smtClean="0"/>
              <a:t>Facciola</a:t>
            </a:r>
            <a:r>
              <a:rPr lang="en-US" baseline="0" dirty="0" smtClean="0"/>
              <a:t> stepping out and encouraged its consideration in Disability Rights Council of Greater WA v. Wash. Metro Transit</a:t>
            </a:r>
          </a:p>
          <a:p>
            <a:endParaRPr lang="en-US" baseline="0" dirty="0" smtClean="0"/>
          </a:p>
          <a:p>
            <a:pPr marL="169513" indent="-169513">
              <a:buFontTx/>
              <a:buChar char="-"/>
            </a:pPr>
            <a:r>
              <a:rPr lang="en-US" baseline="0" dirty="0" smtClean="0"/>
              <a:t>Judge Grimm is also a proponent of these technologies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Rising in popularity to assist with the lowering cost of e-discovery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44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49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8" indent="-171428">
              <a:buFont typeface="Arial" pitchFamily="34" charset="0"/>
              <a:buChar char="•"/>
            </a:pPr>
            <a:r>
              <a:rPr lang="en-US" baseline="0" dirty="0" smtClean="0"/>
              <a:t>Distinguishing between CF and ED.</a:t>
            </a:r>
          </a:p>
          <a:p>
            <a:pPr marL="171428" indent="-171428">
              <a:buFont typeface="Arial" pitchFamily="34" charset="0"/>
              <a:buChar char="•"/>
            </a:pPr>
            <a:endParaRPr lang="en-US" baseline="0" dirty="0" smtClean="0"/>
          </a:p>
          <a:p>
            <a:pPr marL="171428" indent="-171428">
              <a:buFont typeface="Arial" pitchFamily="34" charset="0"/>
              <a:buChar char="•"/>
            </a:pPr>
            <a:r>
              <a:rPr lang="en-US" baseline="0" dirty="0" smtClean="0"/>
              <a:t>Across the top select the type of litigation you are involved in</a:t>
            </a:r>
          </a:p>
          <a:p>
            <a:pPr marL="171428" indent="-171428">
              <a:buFont typeface="Arial" pitchFamily="34" charset="0"/>
              <a:buChar char="•"/>
            </a:pPr>
            <a:endParaRPr lang="en-US" baseline="0" dirty="0" smtClean="0"/>
          </a:p>
          <a:p>
            <a:pPr marL="171428" indent="-171428">
              <a:buFont typeface="Arial" pitchFamily="34" charset="0"/>
              <a:buChar char="•"/>
            </a:pPr>
            <a:r>
              <a:rPr lang="en-US" baseline="0" dirty="0" smtClean="0"/>
              <a:t>On the left hand side is the type of information you cannot get with normal e-discovery, but you can get with computer forensics</a:t>
            </a:r>
          </a:p>
          <a:p>
            <a:pPr marL="628570" lvl="1" indent="-171428">
              <a:buFont typeface="Arial" pitchFamily="34" charset="0"/>
              <a:buChar char="•"/>
            </a:pPr>
            <a:r>
              <a:rPr lang="en-US" baseline="0" dirty="0" smtClean="0"/>
              <a:t>-includes recovery of deleted files, uncovering spoliation, when storage devices were connected, etc.</a:t>
            </a:r>
          </a:p>
          <a:p>
            <a:pPr marL="628570" lvl="1" indent="-171428">
              <a:buFont typeface="Arial" pitchFamily="34" charset="0"/>
              <a:buChar char="•"/>
            </a:pPr>
            <a:r>
              <a:rPr lang="en-US" baseline="0" dirty="0" smtClean="0"/>
              <a:t>Something to keep in mind when you get calls from “e-discovery vendors”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7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Now I’d like to share facts</a:t>
            </a:r>
            <a:r>
              <a:rPr lang="en-US" baseline="0" dirty="0" smtClean="0"/>
              <a:t> and ruling on just few of the </a:t>
            </a:r>
            <a:r>
              <a:rPr lang="en-US" dirty="0" smtClean="0"/>
              <a:t>cases</a:t>
            </a:r>
            <a:r>
              <a:rPr lang="en-US" baseline="0" dirty="0" smtClean="0"/>
              <a:t> I have personally been involved in</a:t>
            </a:r>
          </a:p>
          <a:p>
            <a:r>
              <a:rPr lang="en-US" baseline="0" dirty="0" smtClean="0"/>
              <a:t> that touch on these areas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8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dirty="0" smtClean="0"/>
              <a:t>In general,</a:t>
            </a:r>
            <a:r>
              <a:rPr lang="en-US" u="none" baseline="0" dirty="0" smtClean="0"/>
              <a:t> </a:t>
            </a:r>
            <a:r>
              <a:rPr lang="en-US" u="none" dirty="0" smtClean="0"/>
              <a:t>Judges</a:t>
            </a:r>
            <a:r>
              <a:rPr lang="en-US" u="none" baseline="0" dirty="0" smtClean="0"/>
              <a:t> hate to hear discovery disputes </a:t>
            </a:r>
          </a:p>
          <a:p>
            <a:endParaRPr lang="en-US" u="none" baseline="0" dirty="0" smtClean="0"/>
          </a:p>
          <a:p>
            <a:endParaRPr lang="en-US" u="sng" dirty="0" smtClean="0"/>
          </a:p>
          <a:p>
            <a:r>
              <a:rPr lang="en-US" dirty="0" smtClean="0"/>
              <a:t>New guidelines</a:t>
            </a:r>
            <a:r>
              <a:rPr lang="en-US" baseline="0" dirty="0" smtClean="0"/>
              <a:t> provide:</a:t>
            </a:r>
          </a:p>
          <a:p>
            <a:pPr marL="169513" indent="-169513">
              <a:buFont typeface="Arial" pitchFamily="34" charset="0"/>
              <a:buChar char="•"/>
            </a:pPr>
            <a:r>
              <a:rPr lang="en-US" baseline="0" dirty="0" smtClean="0"/>
              <a:t>Guidelines for Discovery of ESI</a:t>
            </a:r>
          </a:p>
          <a:p>
            <a:pPr marL="169513" indent="-169513">
              <a:buFont typeface="Arial" pitchFamily="34" charset="0"/>
              <a:buChar char="•"/>
            </a:pPr>
            <a:r>
              <a:rPr lang="en-US" baseline="0" dirty="0" smtClean="0"/>
              <a:t>Checklist for Rule 26 Meet and Confer Sessions</a:t>
            </a:r>
          </a:p>
          <a:p>
            <a:pPr marL="169513" indent="-169513">
              <a:buFont typeface="Arial" pitchFamily="34" charset="0"/>
              <a:buChar char="•"/>
            </a:pPr>
            <a:r>
              <a:rPr lang="en-US" baseline="0" dirty="0" smtClean="0"/>
              <a:t>Model Stipulated Orders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8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067">
              <a:defRPr/>
            </a:pPr>
            <a:r>
              <a:rPr lang="en-US" u="sng" dirty="0">
                <a:solidFill>
                  <a:prstClr val="black"/>
                </a:solidFill>
              </a:rPr>
              <a:t>US vs. BRS</a:t>
            </a:r>
            <a:r>
              <a:rPr lang="en-US" dirty="0">
                <a:solidFill>
                  <a:prstClr val="black"/>
                </a:solidFill>
              </a:rPr>
              <a:t> = Case I was involved in.  </a:t>
            </a:r>
            <a:r>
              <a:rPr lang="en-US" u="sng" dirty="0">
                <a:solidFill>
                  <a:prstClr val="black"/>
                </a:solidFill>
              </a:rPr>
              <a:t>telemarketing sales rule case.</a:t>
            </a:r>
          </a:p>
          <a:p>
            <a:pPr defTabSz="904067">
              <a:defRPr/>
            </a:pPr>
            <a:endParaRPr lang="en-US" u="sng" dirty="0">
              <a:solidFill>
                <a:prstClr val="black"/>
              </a:solidFill>
            </a:endParaRPr>
          </a:p>
          <a:p>
            <a:pPr defTabSz="904067">
              <a:defRPr/>
            </a:pPr>
            <a:r>
              <a:rPr lang="en-US" dirty="0" smtClean="0">
                <a:solidFill>
                  <a:prstClr val="black"/>
                </a:solidFill>
              </a:rPr>
              <a:t>With </a:t>
            </a:r>
            <a:r>
              <a:rPr lang="en-US" dirty="0">
                <a:solidFill>
                  <a:prstClr val="black"/>
                </a:solidFill>
              </a:rPr>
              <a:t>Cases against Fed </a:t>
            </a:r>
            <a:r>
              <a:rPr lang="en-US" dirty="0" err="1">
                <a:solidFill>
                  <a:prstClr val="black"/>
                </a:solidFill>
              </a:rPr>
              <a:t>Gov</a:t>
            </a:r>
            <a:r>
              <a:rPr lang="en-US" dirty="0">
                <a:solidFill>
                  <a:prstClr val="black"/>
                </a:solidFill>
              </a:rPr>
              <a:t>, - </a:t>
            </a:r>
            <a:r>
              <a:rPr lang="en-US" u="sng" dirty="0">
                <a:solidFill>
                  <a:prstClr val="black"/>
                </a:solidFill>
              </a:rPr>
              <a:t>need to put on a different hat</a:t>
            </a:r>
            <a:r>
              <a:rPr lang="en-US" dirty="0">
                <a:solidFill>
                  <a:prstClr val="black"/>
                </a:solidFill>
              </a:rPr>
              <a:t>!</a:t>
            </a:r>
          </a:p>
          <a:p>
            <a:pPr defTabSz="904067">
              <a:defRPr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defTabSz="904067">
              <a:defRPr/>
            </a:pPr>
            <a:r>
              <a:rPr lang="en-US" dirty="0">
                <a:solidFill>
                  <a:prstClr val="black"/>
                </a:solidFill>
              </a:rPr>
              <a:t>They think they can run the show in getting what discovery they want (and usually the Judge will stand up for them)</a:t>
            </a:r>
          </a:p>
          <a:p>
            <a:pPr defTabSz="904067"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169513" indent="-169513" defTabSz="904067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If </a:t>
            </a:r>
            <a:r>
              <a:rPr lang="en-US" u="sng" dirty="0">
                <a:solidFill>
                  <a:prstClr val="black"/>
                </a:solidFill>
              </a:rPr>
              <a:t>vindictive</a:t>
            </a:r>
            <a:r>
              <a:rPr lang="en-US" dirty="0">
                <a:solidFill>
                  <a:prstClr val="black"/>
                </a:solidFill>
              </a:rPr>
              <a:t> opponent, and their </a:t>
            </a:r>
            <a:r>
              <a:rPr lang="en-US" u="sng" dirty="0">
                <a:solidFill>
                  <a:prstClr val="black"/>
                </a:solidFill>
              </a:rPr>
              <a:t>request</a:t>
            </a:r>
            <a:r>
              <a:rPr lang="en-US" dirty="0">
                <a:solidFill>
                  <a:prstClr val="black"/>
                </a:solidFill>
              </a:rPr>
              <a:t> turn into </a:t>
            </a:r>
            <a:r>
              <a:rPr lang="en-US" u="sng" dirty="0">
                <a:solidFill>
                  <a:prstClr val="black"/>
                </a:solidFill>
              </a:rPr>
              <a:t>undue burden</a:t>
            </a:r>
            <a:r>
              <a:rPr lang="en-US" dirty="0">
                <a:solidFill>
                  <a:prstClr val="black"/>
                </a:solidFill>
              </a:rPr>
              <a:t> for your client, </a:t>
            </a:r>
          </a:p>
          <a:p>
            <a:pPr defTabSz="904067">
              <a:defRPr/>
            </a:pPr>
            <a:r>
              <a:rPr lang="en-US" dirty="0">
                <a:solidFill>
                  <a:prstClr val="black"/>
                </a:solidFill>
              </a:rPr>
              <a:t>     come up with cost estimate and request cost sharing.  </a:t>
            </a:r>
          </a:p>
          <a:p>
            <a:pPr defTabSz="904067">
              <a:defRPr/>
            </a:pPr>
            <a:endParaRPr lang="en-US" dirty="0">
              <a:solidFill>
                <a:prstClr val="black"/>
              </a:solidFill>
            </a:endParaRPr>
          </a:p>
          <a:p>
            <a:pPr defTabSz="904067">
              <a:defRPr/>
            </a:pPr>
            <a:r>
              <a:rPr lang="en-US" dirty="0" smtClean="0">
                <a:solidFill>
                  <a:prstClr val="black"/>
                </a:solidFill>
              </a:rPr>
              <a:t>Other </a:t>
            </a:r>
            <a:r>
              <a:rPr lang="en-US" dirty="0">
                <a:solidFill>
                  <a:prstClr val="black"/>
                </a:solidFill>
              </a:rPr>
              <a:t>tips:</a:t>
            </a:r>
          </a:p>
          <a:p>
            <a:pPr marL="169513" indent="-169513" defTabSz="904067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There are software tools that can </a:t>
            </a:r>
            <a:r>
              <a:rPr lang="en-US" u="sng" dirty="0">
                <a:solidFill>
                  <a:prstClr val="black"/>
                </a:solidFill>
              </a:rPr>
              <a:t>index the data</a:t>
            </a:r>
            <a:r>
              <a:rPr lang="en-US" dirty="0">
                <a:solidFill>
                  <a:prstClr val="black"/>
                </a:solidFill>
              </a:rPr>
              <a:t> and tell you how often words appear in d/base – helps</a:t>
            </a:r>
          </a:p>
          <a:p>
            <a:pPr defTabSz="904067"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169513" indent="-169513" defTabSz="904067">
              <a:buFont typeface="Arial" pitchFamily="34" charset="0"/>
              <a:buChar char="•"/>
              <a:defRPr/>
            </a:pPr>
            <a:r>
              <a:rPr lang="en-US" u="sng" dirty="0">
                <a:solidFill>
                  <a:prstClr val="black"/>
                </a:solidFill>
              </a:rPr>
              <a:t>If you can’t afford to do it right; can’t afford to do it wrong  </a:t>
            </a:r>
          </a:p>
          <a:p>
            <a:pPr marL="169513" indent="-169513" defTabSz="904067">
              <a:buFont typeface="Arial" pitchFamily="34" charset="0"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169513" indent="-169513" defTabSz="904067">
              <a:buFont typeface="Arial" pitchFamily="34" charset="0"/>
              <a:buChar char="•"/>
              <a:defRPr/>
            </a:pPr>
            <a:r>
              <a:rPr lang="en-US" u="sng" dirty="0">
                <a:solidFill>
                  <a:prstClr val="black"/>
                </a:solidFill>
              </a:rPr>
              <a:t>Sample size; confidence </a:t>
            </a:r>
            <a:r>
              <a:rPr lang="en-US" u="sng" dirty="0" smtClean="0">
                <a:solidFill>
                  <a:prstClr val="black"/>
                </a:solidFill>
              </a:rPr>
              <a:t>intervals</a:t>
            </a:r>
            <a:endParaRPr lang="en-US" u="sng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Gammage &amp; Burnham P.L.C.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856EBEB-4544-445B-86CC-17CE507292F9}" type="datetime2">
              <a:rPr lang="en-US">
                <a:solidFill>
                  <a:prstClr val="white"/>
                </a:solidFill>
              </a:rPr>
              <a:pPr/>
              <a:t>Tuesday, February 19, 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5124CB-EB8F-45F3-82B4-F240826F631A}" type="slidenum">
              <a:rPr lang="en-US">
                <a:solidFill>
                  <a:prstClr val="white"/>
                </a:solidFill>
              </a:rPr>
              <a:pPr/>
              <a:t>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8200" cy="3487738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defTabSz="904067">
              <a:defRPr/>
            </a:pPr>
            <a:r>
              <a:rPr lang="en-US" dirty="0" smtClean="0">
                <a:solidFill>
                  <a:prstClr val="black"/>
                </a:solidFill>
              </a:rPr>
              <a:t>Enhancing </a:t>
            </a:r>
            <a:r>
              <a:rPr lang="en-US" dirty="0">
                <a:solidFill>
                  <a:prstClr val="black"/>
                </a:solidFill>
              </a:rPr>
              <a:t>your ability to win cases</a:t>
            </a:r>
          </a:p>
          <a:p>
            <a:pPr defTabSz="904067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 smtClean="0"/>
          </a:p>
          <a:p>
            <a:pPr defTabSz="904067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8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Spoliation - Personally</a:t>
            </a:r>
            <a:r>
              <a:rPr lang="en-US" baseline="0" dirty="0" smtClean="0"/>
              <a:t> love spoliation cases = </a:t>
            </a:r>
            <a:r>
              <a:rPr lang="en-US" dirty="0" smtClean="0"/>
              <a:t>Win/Win</a:t>
            </a:r>
          </a:p>
          <a:p>
            <a:r>
              <a:rPr lang="en-US" dirty="0" smtClean="0"/>
              <a:t>	-sanctions,</a:t>
            </a:r>
            <a:r>
              <a:rPr lang="en-US" baseline="0" dirty="0" smtClean="0"/>
              <a:t> adverse inference instructions, have case thrown out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1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Aviva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pPr marL="169513" indent="-169513">
              <a:buFont typeface="Arial" pitchFamily="34" charset="0"/>
              <a:buChar char="•"/>
            </a:pPr>
            <a:r>
              <a:rPr lang="en-US" baseline="0" dirty="0" smtClean="0"/>
              <a:t>All information was backed up from phone was on computer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1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1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14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American</a:t>
            </a:r>
            <a:r>
              <a:rPr lang="en-US" baseline="0" dirty="0" smtClean="0"/>
              <a:t> Honda in Montana.  Personal injury case.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Can apply to work product of any expert – if you believe all has not been provided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Determined the new photos were </a:t>
            </a:r>
            <a:r>
              <a:rPr lang="en-US" u="sng" baseline="0" dirty="0" smtClean="0"/>
              <a:t>placed on HD two weeks prior to date of report</a:t>
            </a:r>
            <a:r>
              <a:rPr lang="en-US" baseline="0" dirty="0" smtClean="0"/>
              <a:t> and accessed multiple times prior to completion of report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Counsel asked me to determine, and testify as to what are the chances of the expert selecting and providing 32 of the 54 photos without providing any of the 9 critical photo’s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47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067">
              <a:defRPr/>
            </a:pPr>
            <a:r>
              <a:rPr lang="en-US" baseline="0" dirty="0" smtClean="0"/>
              <a:t>Counsel asked me to determine, and testify as to what are the chances of the expert selecting and providing 32 of the 54 photos without providing any of the 9 critical photo’s</a:t>
            </a:r>
          </a:p>
          <a:p>
            <a:pPr defTabSz="904067">
              <a:defRPr/>
            </a:pPr>
            <a:endParaRPr lang="en-US" baseline="0" dirty="0" smtClean="0"/>
          </a:p>
          <a:p>
            <a:pPr defTabSz="904067">
              <a:defRPr/>
            </a:pPr>
            <a:r>
              <a:rPr lang="en-US" baseline="0" dirty="0" smtClean="0"/>
              <a:t>So I came up with this </a:t>
            </a:r>
            <a:r>
              <a:rPr lang="en-US" u="sng" baseline="0" dirty="0" smtClean="0"/>
              <a:t>visual of someone trying to cross a stream of water with:</a:t>
            </a:r>
          </a:p>
          <a:p>
            <a:pPr marL="169513" indent="-169513" defTabSz="904067">
              <a:buFont typeface="Arial" pitchFamily="34" charset="0"/>
              <a:buChar char="•"/>
              <a:defRPr/>
            </a:pPr>
            <a:r>
              <a:rPr lang="en-US" u="sng" baseline="0" dirty="0" smtClean="0"/>
              <a:t>54 stones to choose from</a:t>
            </a:r>
          </a:p>
          <a:p>
            <a:pPr marL="169513" indent="-169513" defTabSz="904067">
              <a:buFont typeface="Arial" pitchFamily="34" charset="0"/>
              <a:buChar char="•"/>
              <a:defRPr/>
            </a:pPr>
            <a:r>
              <a:rPr lang="en-US" u="sng" baseline="0" dirty="0" smtClean="0"/>
              <a:t>9 of which contain landmines and </a:t>
            </a:r>
          </a:p>
          <a:p>
            <a:pPr marL="169513" indent="-169513" defTabSz="904067">
              <a:buFont typeface="Arial" pitchFamily="34" charset="0"/>
              <a:buChar char="•"/>
              <a:defRPr/>
            </a:pPr>
            <a:r>
              <a:rPr lang="en-US" u="sng" baseline="0" dirty="0" smtClean="0"/>
              <a:t>Had to take 32 steps to get across</a:t>
            </a:r>
          </a:p>
          <a:p>
            <a:pPr marL="169513" indent="-169513" defTabSz="904067">
              <a:buFont typeface="Arial" pitchFamily="34" charset="0"/>
              <a:buChar char="•"/>
              <a:defRPr/>
            </a:pPr>
            <a:endParaRPr lang="en-US" u="sng" baseline="0" dirty="0" smtClean="0"/>
          </a:p>
          <a:p>
            <a:pPr defTabSz="904067">
              <a:defRPr/>
            </a:pPr>
            <a:r>
              <a:rPr lang="en-US" u="sng" baseline="0" dirty="0" smtClean="0"/>
              <a:t>Adverse inference instruction to jury</a:t>
            </a:r>
            <a:r>
              <a:rPr lang="en-US" u="none" baseline="0" dirty="0" smtClean="0"/>
              <a:t> (tried to get case thrown out)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88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r>
              <a:rPr lang="en-US" baseline="0" dirty="0" smtClean="0"/>
              <a:t> Care – I believe this was the first case in AZ Superior Court where the case was thrown out based on spoliation of evidence(Linda Miles)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were asked to determine what proprietary data they might have taken with them electronically.  </a:t>
            </a:r>
          </a:p>
          <a:p>
            <a:pPr defTabSz="904067">
              <a:defRPr/>
            </a:pPr>
            <a:endParaRPr lang="en-US" baseline="0" dirty="0" smtClean="0"/>
          </a:p>
          <a:p>
            <a:pPr defTabSz="904067">
              <a:defRPr/>
            </a:pPr>
            <a:r>
              <a:rPr lang="en-US" u="sng" baseline="0" dirty="0" smtClean="0"/>
              <a:t>Old computers</a:t>
            </a:r>
            <a:r>
              <a:rPr lang="en-US" baseline="0" dirty="0" smtClean="0"/>
              <a:t> </a:t>
            </a:r>
            <a:r>
              <a:rPr lang="en-US" dirty="0">
                <a:solidFill>
                  <a:prstClr val="black"/>
                </a:solidFill>
              </a:rPr>
              <a:t>- clearly info that s/h been on corporate computers was not</a:t>
            </a:r>
          </a:p>
          <a:p>
            <a:pPr defTabSz="904067">
              <a:defRPr/>
            </a:pPr>
            <a:r>
              <a:rPr lang="en-US" dirty="0">
                <a:solidFill>
                  <a:prstClr val="black"/>
                </a:solidFill>
              </a:rPr>
              <a:t>  - determined a </a:t>
            </a:r>
            <a:r>
              <a:rPr lang="en-US" u="sng" dirty="0">
                <a:solidFill>
                  <a:prstClr val="black"/>
                </a:solidFill>
              </a:rPr>
              <a:t>wiping program</a:t>
            </a:r>
            <a:r>
              <a:rPr lang="en-US" dirty="0">
                <a:solidFill>
                  <a:prstClr val="black"/>
                </a:solidFill>
              </a:rPr>
              <a:t> was used  to permanently delete </a:t>
            </a:r>
            <a:r>
              <a:rPr lang="en-US" u="sng" dirty="0">
                <a:solidFill>
                  <a:prstClr val="black"/>
                </a:solidFill>
              </a:rPr>
              <a:t>702,000 files from SC computers</a:t>
            </a:r>
          </a:p>
          <a:p>
            <a:pPr defTabSz="904067">
              <a:defRPr/>
            </a:pPr>
            <a:endParaRPr lang="en-US" u="sng" dirty="0">
              <a:solidFill>
                <a:prstClr val="black"/>
              </a:solidFill>
            </a:endParaRPr>
          </a:p>
          <a:p>
            <a:pPr defTabSz="904067">
              <a:defRPr/>
            </a:pPr>
            <a:r>
              <a:rPr lang="en-US" dirty="0">
                <a:solidFill>
                  <a:prstClr val="black"/>
                </a:solidFill>
              </a:rPr>
              <a:t>  - determined </a:t>
            </a:r>
            <a:r>
              <a:rPr lang="en-US" u="sng" dirty="0">
                <a:solidFill>
                  <a:prstClr val="black"/>
                </a:solidFill>
              </a:rPr>
              <a:t>high tech USB devices</a:t>
            </a:r>
            <a:r>
              <a:rPr lang="en-US" dirty="0">
                <a:solidFill>
                  <a:prstClr val="black"/>
                </a:solidFill>
              </a:rPr>
              <a:t> were attached and </a:t>
            </a:r>
            <a:r>
              <a:rPr lang="en-US" u="sng" dirty="0">
                <a:solidFill>
                  <a:prstClr val="black"/>
                </a:solidFill>
              </a:rPr>
              <a:t>proprietary programs d/loaded</a:t>
            </a:r>
            <a:r>
              <a:rPr lang="en-US" dirty="0">
                <a:solidFill>
                  <a:prstClr val="black"/>
                </a:solidFill>
              </a:rPr>
              <a:t>; they were destroyed or  missing</a:t>
            </a:r>
          </a:p>
          <a:p>
            <a:pPr defTabSz="904067">
              <a:defRPr/>
            </a:pPr>
            <a:endParaRPr lang="en-US" dirty="0">
              <a:solidFill>
                <a:prstClr val="black"/>
              </a:solidFill>
            </a:endParaRPr>
          </a:p>
          <a:p>
            <a:pPr defTabSz="904067">
              <a:defRPr/>
            </a:pPr>
            <a:r>
              <a:rPr lang="en-US" dirty="0">
                <a:solidFill>
                  <a:prstClr val="black"/>
                </a:solidFill>
              </a:rPr>
              <a:t>  -</a:t>
            </a:r>
            <a:r>
              <a:rPr lang="en-US" dirty="0" err="1">
                <a:solidFill>
                  <a:prstClr val="black"/>
                </a:solidFill>
              </a:rPr>
              <a:t>prefetch</a:t>
            </a:r>
            <a:r>
              <a:rPr lang="en-US" dirty="0">
                <a:solidFill>
                  <a:prstClr val="black"/>
                </a:solidFill>
              </a:rPr>
              <a:t> files indicated existence of </a:t>
            </a:r>
            <a:r>
              <a:rPr lang="en-US" baseline="0" dirty="0" smtClean="0"/>
              <a:t>wiping program “Secure Clean” </a:t>
            </a:r>
            <a:endParaRPr lang="en-US" dirty="0">
              <a:solidFill>
                <a:prstClr val="black"/>
              </a:solidFill>
            </a:endParaRPr>
          </a:p>
          <a:p>
            <a:endParaRPr lang="en-US" baseline="0" dirty="0" smtClean="0"/>
          </a:p>
          <a:p>
            <a:r>
              <a:rPr lang="en-US" u="sng" baseline="0" dirty="0" smtClean="0"/>
              <a:t>New computers at new company</a:t>
            </a:r>
            <a:r>
              <a:rPr lang="en-US" baseline="0" dirty="0" smtClean="0"/>
              <a:t> - used </a:t>
            </a:r>
            <a:r>
              <a:rPr lang="en-US" u="sng" baseline="0" dirty="0" smtClean="0"/>
              <a:t>same wiping program </a:t>
            </a:r>
            <a:r>
              <a:rPr lang="en-US" b="1" i="1" u="sng" baseline="0" dirty="0" smtClean="0"/>
              <a:t>after</a:t>
            </a:r>
            <a:r>
              <a:rPr lang="en-US" u="sng" baseline="0" dirty="0" smtClean="0"/>
              <a:t> the litigation started</a:t>
            </a:r>
          </a:p>
          <a:p>
            <a:endParaRPr lang="en-US" u="sng" baseline="0" dirty="0" smtClean="0"/>
          </a:p>
          <a:p>
            <a:r>
              <a:rPr lang="en-US" baseline="0" dirty="0" smtClean="0"/>
              <a:t>****Judge Linda Miles “Defendant’s conduct cannot, by any stretch of the imagination, be characterized as innocent or unintentional”</a:t>
            </a:r>
          </a:p>
          <a:p>
            <a:r>
              <a:rPr lang="en-US" baseline="0" dirty="0" smtClean="0"/>
              <a:t>Judge Miles considered other cases in Ninth </a:t>
            </a:r>
            <a:r>
              <a:rPr lang="en-US" baseline="0" dirty="0" err="1" smtClean="0"/>
              <a:t>Circuir</a:t>
            </a:r>
            <a:r>
              <a:rPr lang="en-US" baseline="0" dirty="0" smtClean="0"/>
              <a:t> in CA and Montana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Case thrown out; </a:t>
            </a:r>
            <a:r>
              <a:rPr lang="en-US" u="sng" baseline="0" dirty="0" smtClean="0"/>
              <a:t>separate hearing</a:t>
            </a:r>
            <a:r>
              <a:rPr lang="en-US" baseline="0" dirty="0" smtClean="0"/>
              <a:t> on damages including legal and expert fees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52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227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baseline="0" dirty="0" err="1" smtClean="0"/>
              <a:t>Schupak</a:t>
            </a:r>
            <a:endParaRPr lang="en-US" u="sng" baseline="0" dirty="0" smtClean="0"/>
          </a:p>
          <a:p>
            <a:r>
              <a:rPr lang="en-US" baseline="0" dirty="0" smtClean="0"/>
              <a:t>Forensic accountant - Doing pretty good job; but not smarter than the average bear.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Attorney was though and decided to call me in to take a look at corporate server.  </a:t>
            </a:r>
          </a:p>
          <a:p>
            <a:endParaRPr lang="en-US" baseline="0" dirty="0" smtClean="0"/>
          </a:p>
          <a:p>
            <a:pPr marL="169513" indent="-169513">
              <a:buFont typeface="Arial" pitchFamily="34" charset="0"/>
              <a:buChar char="•"/>
            </a:pPr>
            <a:r>
              <a:rPr lang="en-US" baseline="0" dirty="0" smtClean="0"/>
              <a:t>I was able to determine the </a:t>
            </a:r>
            <a:r>
              <a:rPr lang="en-US" baseline="0" dirty="0" err="1" smtClean="0"/>
              <a:t>actg</a:t>
            </a:r>
            <a:r>
              <a:rPr lang="en-US" baseline="0" dirty="0" smtClean="0"/>
              <a:t> info on the server contained certain AJE’s w/o any detail to support them.  </a:t>
            </a:r>
          </a:p>
          <a:p>
            <a:pPr marL="169513" indent="-169513">
              <a:buFont typeface="Arial" pitchFamily="34" charset="0"/>
              <a:buChar char="•"/>
            </a:pPr>
            <a:r>
              <a:rPr lang="en-US" baseline="0" dirty="0" smtClean="0"/>
              <a:t>One of the officers of the GP had an electronic set of books on his corporate computer in his office.  </a:t>
            </a:r>
          </a:p>
          <a:p>
            <a:pPr marL="169513" indent="-169513">
              <a:buFont typeface="Arial" pitchFamily="34" charset="0"/>
              <a:buChar char="•"/>
            </a:pPr>
            <a:r>
              <a:rPr lang="en-US" baseline="0" dirty="0" smtClean="0"/>
              <a:t>This set of electronic books contained transactions that </a:t>
            </a:r>
            <a:r>
              <a:rPr lang="en-US" baseline="0" dirty="0" err="1" smtClean="0"/>
              <a:t>funnelled</a:t>
            </a:r>
            <a:r>
              <a:rPr lang="en-US" baseline="0" dirty="0" smtClean="0"/>
              <a:t> investor monies and a # of other transactions through his set of books and he would then just post an AJE to the corporate books on the server.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(Can’t use in TB presentation) - Gomez</a:t>
            </a:r>
          </a:p>
          <a:p>
            <a:r>
              <a:rPr lang="en-US" baseline="0" dirty="0" smtClean="0"/>
              <a:t>Another case, one partner had an idea, other partners had $.  Involved $ remaining invested for # of years</a:t>
            </a:r>
          </a:p>
          <a:p>
            <a:r>
              <a:rPr lang="en-US" baseline="0" dirty="0" smtClean="0"/>
              <a:t>Part of deal was to fund LE of </a:t>
            </a:r>
            <a:r>
              <a:rPr lang="en-US" baseline="0" dirty="0" err="1" smtClean="0"/>
              <a:t>ptr</a:t>
            </a:r>
            <a:r>
              <a:rPr lang="en-US" baseline="0" dirty="0" smtClean="0"/>
              <a:t> with/idea until properties purchased at a steal turned around in price</a:t>
            </a:r>
          </a:p>
          <a:p>
            <a:r>
              <a:rPr lang="en-US" baseline="0" dirty="0" smtClean="0"/>
              <a:t>After market began to turn around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2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443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4">
              <a:defRPr/>
            </a:pPr>
            <a:r>
              <a:rPr lang="en-US" dirty="0" smtClean="0"/>
              <a:t>Here</a:t>
            </a:r>
            <a:r>
              <a:rPr lang="en-US" baseline="0" dirty="0" smtClean="0"/>
              <a:t> is an example from a recent case we worked on involving an employee who left the company to go with a competitor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Your client comes to you</a:t>
            </a:r>
            <a:r>
              <a:rPr lang="en-US" baseline="0" dirty="0" smtClean="0"/>
              <a:t> and indicates (2 from above)</a:t>
            </a:r>
          </a:p>
          <a:p>
            <a:r>
              <a:rPr lang="en-US" baseline="0" dirty="0" smtClean="0"/>
              <a:t>And that they are suspicious, since she went with a competitor, that she may have taken proprietary info with her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Without computer forensics, this is all your client will know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876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the use of computer/digital</a:t>
            </a:r>
            <a:r>
              <a:rPr lang="en-US" baseline="0" dirty="0" smtClean="0"/>
              <a:t> forensics we were able to uncover the following…..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426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Even with e-discovery, none of this additional information could have been determined</a:t>
            </a:r>
          </a:p>
          <a:p>
            <a:r>
              <a:rPr lang="en-US" b="1" baseline="0" dirty="0" smtClean="0"/>
              <a:t>Important to distinguish between e-discovery and computer forensics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151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How can CF expert assist you in this role?</a:t>
            </a:r>
          </a:p>
          <a:p>
            <a:r>
              <a:rPr lang="en-US" baseline="0" dirty="0" smtClean="0"/>
              <a:t>On the </a:t>
            </a:r>
            <a:r>
              <a:rPr lang="en-US" u="sng" baseline="0" dirty="0" smtClean="0"/>
              <a:t>defense </a:t>
            </a:r>
            <a:r>
              <a:rPr lang="en-US" baseline="0" dirty="0" smtClean="0"/>
              <a:t>side, there are also </a:t>
            </a:r>
            <a:r>
              <a:rPr lang="en-US" u="sng" baseline="0" dirty="0" smtClean="0"/>
              <a:t>benefits</a:t>
            </a:r>
            <a:r>
              <a:rPr lang="en-US" baseline="0" dirty="0" smtClean="0"/>
              <a:t> of considering the use of CF:</a:t>
            </a:r>
          </a:p>
          <a:p>
            <a:r>
              <a:rPr lang="en-US" baseline="0" dirty="0" smtClean="0"/>
              <a:t> - client telling whole truth….</a:t>
            </a:r>
            <a:r>
              <a:rPr lang="en-US" u="sng" dirty="0" smtClean="0"/>
              <a:t>Boardman example</a:t>
            </a:r>
          </a:p>
          <a:p>
            <a:r>
              <a:rPr lang="en-US" dirty="0" smtClean="0"/>
              <a:t>Allows </a:t>
            </a:r>
            <a:r>
              <a:rPr lang="en-US" u="sng" dirty="0" smtClean="0"/>
              <a:t>you to be comfortable</a:t>
            </a:r>
            <a:r>
              <a:rPr lang="en-US" baseline="0" dirty="0" smtClean="0"/>
              <a:t> in being </a:t>
            </a:r>
            <a:r>
              <a:rPr lang="en-US" u="sng" baseline="0" dirty="0" smtClean="0"/>
              <a:t>proactive</a:t>
            </a:r>
            <a:r>
              <a:rPr lang="en-US" baseline="0" dirty="0" smtClean="0"/>
              <a:t> in your approach and strategy to the litigation</a:t>
            </a:r>
          </a:p>
          <a:p>
            <a:r>
              <a:rPr lang="en-US" baseline="0" dirty="0" smtClean="0"/>
              <a:t>     -</a:t>
            </a:r>
            <a:r>
              <a:rPr lang="en-US" u="sng" baseline="0" dirty="0" smtClean="0"/>
              <a:t>when opposing counsel calls</a:t>
            </a:r>
            <a:r>
              <a:rPr lang="en-US" baseline="0" dirty="0" smtClean="0"/>
              <a:t> you to obtain ESI from your client, you know in advance what is and is not on your clients computers</a:t>
            </a:r>
          </a:p>
          <a:p>
            <a:r>
              <a:rPr lang="en-US" baseline="0" dirty="0" smtClean="0"/>
              <a:t>         --comfortably tell him, “sure will make the data available to you….</a:t>
            </a:r>
            <a:r>
              <a:rPr lang="en-US" u="sng" baseline="0" dirty="0" smtClean="0"/>
              <a:t>have at it</a:t>
            </a:r>
            <a:r>
              <a:rPr lang="en-US" baseline="0" dirty="0" smtClean="0"/>
              <a:t>” (knowing they will be wasting their time)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are </a:t>
            </a:r>
            <a:r>
              <a:rPr lang="en-US" u="sng" baseline="0" dirty="0" smtClean="0"/>
              <a:t>on the defense</a:t>
            </a:r>
            <a:r>
              <a:rPr lang="en-US" baseline="0" dirty="0" smtClean="0"/>
              <a:t>, you </a:t>
            </a:r>
            <a:r>
              <a:rPr lang="en-US" u="sng" baseline="0" dirty="0" smtClean="0"/>
              <a:t>need all the ammunition you can get to fight back</a:t>
            </a:r>
            <a:r>
              <a:rPr lang="en-US" baseline="0" dirty="0" smtClean="0"/>
              <a:t>; perhaps level the playing field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437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size of HD’s and servers compounding</a:t>
            </a:r>
          </a:p>
          <a:p>
            <a:r>
              <a:rPr lang="en-US" baseline="0" dirty="0" smtClean="0"/>
              <a:t>	-1 TB = Cardinals stadium</a:t>
            </a:r>
          </a:p>
          <a:p>
            <a:r>
              <a:rPr lang="en-US" baseline="0" dirty="0" smtClean="0"/>
              <a:t>  - new technology and devices and </a:t>
            </a:r>
            <a:r>
              <a:rPr lang="en-US" baseline="0" dirty="0" err="1" smtClean="0"/>
              <a:t>plethoura</a:t>
            </a:r>
            <a:r>
              <a:rPr lang="en-US" baseline="0" dirty="0" smtClean="0"/>
              <a:t> of locations of where data resides</a:t>
            </a:r>
          </a:p>
          <a:p>
            <a:r>
              <a:rPr lang="en-US" baseline="0" dirty="0" smtClean="0"/>
              <a:t>  - cloud computing</a:t>
            </a:r>
          </a:p>
          <a:p>
            <a:r>
              <a:rPr lang="en-US" baseline="0" dirty="0" smtClean="0"/>
              <a:t>  - Solid state drives</a:t>
            </a:r>
          </a:p>
          <a:p>
            <a:r>
              <a:rPr lang="en-US" baseline="0" dirty="0" smtClean="0"/>
              <a:t>  - </a:t>
            </a:r>
            <a:r>
              <a:rPr lang="en-US" baseline="0" dirty="0" err="1" smtClean="0"/>
              <a:t>ya</a:t>
            </a:r>
            <a:r>
              <a:rPr lang="en-US" baseline="0" dirty="0" smtClean="0"/>
              <a:t> da, </a:t>
            </a:r>
            <a:r>
              <a:rPr lang="en-US" baseline="0" dirty="0" err="1" smtClean="0"/>
              <a:t>ya</a:t>
            </a:r>
            <a:r>
              <a:rPr lang="en-US" baseline="0" dirty="0" smtClean="0"/>
              <a:t> da</a:t>
            </a:r>
          </a:p>
          <a:p>
            <a:endParaRPr lang="en-US" dirty="0" smtClean="0"/>
          </a:p>
          <a:p>
            <a:r>
              <a:rPr lang="en-US" dirty="0" smtClean="0"/>
              <a:t>Ways to reduce costs:</a:t>
            </a:r>
          </a:p>
          <a:p>
            <a:pPr marL="169513" indent="-169513">
              <a:buFont typeface="Arial" pitchFamily="34" charset="0"/>
              <a:buChar char="•"/>
            </a:pPr>
            <a:r>
              <a:rPr lang="en-US" dirty="0" smtClean="0"/>
              <a:t>Targeted collection – pre-program</a:t>
            </a:r>
            <a:r>
              <a:rPr lang="en-US" baseline="0" dirty="0" smtClean="0"/>
              <a:t> USB device</a:t>
            </a:r>
            <a:endParaRPr lang="en-US" dirty="0" smtClean="0"/>
          </a:p>
          <a:p>
            <a:pPr marL="169513" indent="-169513">
              <a:buFont typeface="Arial" pitchFamily="34" charset="0"/>
              <a:buChar char="•"/>
            </a:pPr>
            <a:r>
              <a:rPr lang="en-US" dirty="0" smtClean="0"/>
              <a:t>Indexing</a:t>
            </a:r>
            <a:r>
              <a:rPr lang="en-US" baseline="0" dirty="0" smtClean="0"/>
              <a:t> of documents (to assist with keyword searches)</a:t>
            </a:r>
          </a:p>
          <a:p>
            <a:pPr marL="169513" indent="-169513">
              <a:buFont typeface="Arial" pitchFamily="34" charset="0"/>
              <a:buChar char="•"/>
            </a:pPr>
            <a:r>
              <a:rPr lang="en-US" baseline="0" dirty="0" smtClean="0"/>
              <a:t>More sophisticated review techniques</a:t>
            </a:r>
            <a:endParaRPr lang="en-US" dirty="0" smtClean="0"/>
          </a:p>
          <a:p>
            <a:pPr marL="626713" lvl="1" indent="-169513">
              <a:buFont typeface="Arial" pitchFamily="34" charset="0"/>
              <a:buChar char="•"/>
            </a:pPr>
            <a:r>
              <a:rPr lang="en-US" dirty="0" smtClean="0"/>
              <a:t>TAR still</a:t>
            </a:r>
            <a:r>
              <a:rPr lang="en-US" baseline="0" dirty="0" smtClean="0"/>
              <a:t> being tested.  Can we allow the computer to be smarter than us? Keep an eye on it</a:t>
            </a:r>
            <a:endParaRPr lang="en-US" dirty="0" smtClean="0"/>
          </a:p>
          <a:p>
            <a:pPr marL="169513" indent="-169513">
              <a:buFont typeface="Arial" pitchFamily="34" charset="0"/>
              <a:buChar char="•"/>
            </a:pPr>
            <a:r>
              <a:rPr lang="en-US" dirty="0" smtClean="0"/>
              <a:t>Smartphone</a:t>
            </a:r>
            <a:r>
              <a:rPr lang="en-US" baseline="0" dirty="0" smtClean="0"/>
              <a:t> – consider chances</a:t>
            </a:r>
          </a:p>
          <a:p>
            <a:pPr marL="169513" indent="-169513">
              <a:buFont typeface="Arial" pitchFamily="34" charset="0"/>
              <a:buChar char="•"/>
            </a:pPr>
            <a:r>
              <a:rPr lang="en-US" baseline="0" dirty="0" smtClean="0"/>
              <a:t>Sampling methods using s</a:t>
            </a:r>
            <a:r>
              <a:rPr lang="en-US" dirty="0">
                <a:solidFill>
                  <a:prstClr val="black"/>
                </a:solidFill>
              </a:rPr>
              <a:t>ample size; confidence intervals, etc.</a:t>
            </a:r>
            <a:endParaRPr lang="en-US" baseline="0" dirty="0" smtClean="0"/>
          </a:p>
          <a:p>
            <a:endParaRPr lang="en-US" baseline="0" dirty="0" smtClean="0"/>
          </a:p>
          <a:p>
            <a:pPr defTabSz="904067">
              <a:defRPr/>
            </a:pPr>
            <a:r>
              <a:rPr lang="en-US" dirty="0" smtClean="0"/>
              <a:t>But continue to keep in mind the benefits</a:t>
            </a:r>
          </a:p>
          <a:p>
            <a:pPr marL="169513" indent="-169513">
              <a:buFont typeface="Arial" pitchFamily="34" charset="0"/>
              <a:buChar char="•"/>
            </a:pPr>
            <a:r>
              <a:rPr lang="en-US" baseline="0" dirty="0" smtClean="0"/>
              <a:t>93% of information on a computer is never printed out; nothing on a phone is!</a:t>
            </a:r>
          </a:p>
          <a:p>
            <a:pPr marL="169513" indent="-169513">
              <a:buFont typeface="Arial" pitchFamily="34" charset="0"/>
              <a:buChar char="•"/>
            </a:pPr>
            <a:r>
              <a:rPr lang="en-US" baseline="0" dirty="0" smtClean="0"/>
              <a:t>So if you’re going to appropriately represent your client, need to go where the data is</a:t>
            </a:r>
          </a:p>
          <a:p>
            <a:pPr marL="169513" indent="-169513">
              <a:buFont typeface="Arial" pitchFamily="34" charset="0"/>
              <a:buChar char="•"/>
            </a:pPr>
            <a:r>
              <a:rPr lang="en-US" baseline="0" dirty="0" smtClean="0"/>
              <a:t>Many examples as to how you get to victory quicker with the pursuit of electronic data</a:t>
            </a:r>
          </a:p>
          <a:p>
            <a:endParaRPr lang="en-US" baseline="0" dirty="0" smtClean="0"/>
          </a:p>
          <a:p>
            <a:pPr marL="169513" indent="-169513">
              <a:buFont typeface="Arial" pitchFamily="34" charset="0"/>
              <a:buChar char="•"/>
            </a:pPr>
            <a:r>
              <a:rPr lang="en-US" baseline="0" dirty="0" smtClean="0"/>
              <a:t>Look for an Expert who will work with you and think things through</a:t>
            </a:r>
          </a:p>
          <a:p>
            <a:pPr marL="169513" indent="-169513">
              <a:buFont typeface="Arial" pitchFamily="34" charset="0"/>
              <a:buChar char="•"/>
            </a:pPr>
            <a:r>
              <a:rPr lang="en-US" baseline="0" dirty="0" smtClean="0"/>
              <a:t>- whether you’re trying to limit e-discovery by the other side, or</a:t>
            </a:r>
          </a:p>
          <a:p>
            <a:pPr marL="169513" indent="-169513">
              <a:buFont typeface="Arial" pitchFamily="34" charset="0"/>
              <a:buChar char="•"/>
            </a:pPr>
            <a:r>
              <a:rPr lang="en-US" baseline="0" dirty="0" smtClean="0"/>
              <a:t>- get all the data you need to properly get the job done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looking  for an expert:</a:t>
            </a:r>
          </a:p>
          <a:p>
            <a:r>
              <a:rPr lang="en-US" baseline="0" dirty="0" smtClean="0"/>
              <a:t> - find one who is simply be responsive (these documents between these dates), instead</a:t>
            </a:r>
          </a:p>
          <a:p>
            <a:r>
              <a:rPr lang="en-US" baseline="0" dirty="0" smtClean="0"/>
              <a:t> - someone who will be proactive</a:t>
            </a:r>
          </a:p>
          <a:p>
            <a:r>
              <a:rPr lang="en-US" baseline="0" dirty="0" smtClean="0"/>
              <a:t>     -truly understand the nature of the litigation you are involved with</a:t>
            </a:r>
          </a:p>
          <a:p>
            <a:r>
              <a:rPr lang="en-US" baseline="0" dirty="0" smtClean="0"/>
              <a:t>     -has an good understanding of case law on electronic evidence</a:t>
            </a:r>
          </a:p>
          <a:p>
            <a:r>
              <a:rPr lang="en-US" baseline="0" dirty="0" smtClean="0"/>
              <a:t>     -help you u/stand what you and your clients responsibilities are</a:t>
            </a:r>
          </a:p>
          <a:p>
            <a:r>
              <a:rPr lang="en-US" baseline="0" dirty="0" smtClean="0"/>
              <a:t>     -where you can draw the line in the sand</a:t>
            </a:r>
          </a:p>
          <a:p>
            <a:r>
              <a:rPr lang="en-US" baseline="0" dirty="0" smtClean="0"/>
              <a:t>     -who knows about all aspects of a hard drive and where data resides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know it’s commonly a tough decision for you and your clients, but I hope the </a:t>
            </a:r>
            <a:r>
              <a:rPr lang="en-US" baseline="0" dirty="0" err="1" smtClean="0"/>
              <a:t>practicle</a:t>
            </a:r>
            <a:r>
              <a:rPr lang="en-US" baseline="0" dirty="0" smtClean="0"/>
              <a:t> examples I’ve shared with you illustrate how getting data from the computer can help you do the most important thing…WIN YOUR CASE!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236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57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>
                <a:solidFill>
                  <a:prstClr val="black"/>
                </a:solidFill>
              </a:rPr>
              <a:t>April 20, 2004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>
                <a:solidFill>
                  <a:prstClr val="black"/>
                </a:solidFill>
              </a:rPr>
              <a:t>Arizona Society of CPA's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0000FF"/>
              </a:buClr>
            </a:pPr>
            <a:fld id="{9D4D8C71-E8D2-49AC-924B-05FBC6DA27DC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field of information</a:t>
            </a:r>
            <a:r>
              <a:rPr lang="en-US" baseline="0" dirty="0" smtClean="0"/>
              <a:t> technology is moving so fast that </a:t>
            </a:r>
            <a:r>
              <a:rPr lang="en-US" u="sng" baseline="0" dirty="0" smtClean="0"/>
              <a:t>CF is now DF</a:t>
            </a:r>
          </a:p>
          <a:p>
            <a:endParaRPr lang="en-US" u="sng" baseline="0" dirty="0" smtClean="0"/>
          </a:p>
          <a:p>
            <a:pPr marL="171428" indent="-171428" defTabSz="914284">
              <a:buFont typeface="Arial" pitchFamily="34" charset="0"/>
              <a:buChar char="•"/>
              <a:defRPr/>
            </a:pPr>
            <a:r>
              <a:rPr lang="en-US" u="sng" baseline="0" dirty="0" smtClean="0"/>
              <a:t>Text messaging</a:t>
            </a:r>
            <a:r>
              <a:rPr lang="en-US" baseline="0" dirty="0" smtClean="0"/>
              <a:t> becoming the more common way to communicate (80% of cell phone owners text)</a:t>
            </a:r>
          </a:p>
          <a:p>
            <a:pPr marL="171428" indent="-171428" defTabSz="914284">
              <a:buFont typeface="Arial" pitchFamily="34" charset="0"/>
              <a:buChar char="•"/>
              <a:defRPr/>
            </a:pPr>
            <a:endParaRPr lang="en-US" baseline="0" dirty="0" smtClean="0"/>
          </a:p>
          <a:p>
            <a:pPr marL="171428" indent="-171428" defTabSz="914284">
              <a:buFont typeface="Arial" pitchFamily="34" charset="0"/>
              <a:buChar char="•"/>
              <a:defRPr/>
            </a:pPr>
            <a:r>
              <a:rPr lang="en-US" u="sng" baseline="0" dirty="0" smtClean="0"/>
              <a:t>email turning into web mail</a:t>
            </a:r>
          </a:p>
          <a:p>
            <a:pPr marL="171428" indent="-171428" defTabSz="914284">
              <a:buFont typeface="Arial" pitchFamily="34" charset="0"/>
              <a:buChar char="•"/>
              <a:defRPr/>
            </a:pPr>
            <a:endParaRPr lang="en-US" u="sng" baseline="0" dirty="0" smtClean="0"/>
          </a:p>
          <a:p>
            <a:pPr marL="171428" indent="-171428" defTabSz="914284">
              <a:buFont typeface="Arial" pitchFamily="34" charset="0"/>
              <a:buChar char="•"/>
              <a:defRPr/>
            </a:pPr>
            <a:r>
              <a:rPr lang="en-US" baseline="0" dirty="0" smtClean="0"/>
              <a:t>Pictures being taken and never being transferred anywhere else, or</a:t>
            </a:r>
          </a:p>
          <a:p>
            <a:pPr marL="171428" indent="-171428" defTabSz="914284">
              <a:buFont typeface="Arial" pitchFamily="34" charset="0"/>
              <a:buChar char="•"/>
              <a:defRPr/>
            </a:pPr>
            <a:endParaRPr lang="en-US" baseline="0" dirty="0" smtClean="0"/>
          </a:p>
          <a:p>
            <a:pPr marL="171428" indent="-171428" defTabSz="914284">
              <a:buFont typeface="Arial" pitchFamily="34" charset="0"/>
              <a:buChar char="•"/>
              <a:defRPr/>
            </a:pPr>
            <a:r>
              <a:rPr lang="en-US" u="sng" baseline="0" dirty="0" smtClean="0"/>
              <a:t>Files being downloaded from corporate server onto HH devices</a:t>
            </a:r>
          </a:p>
          <a:p>
            <a:pPr marL="171428" indent="-171428" defTabSz="914284">
              <a:buFont typeface="Arial" pitchFamily="34" charset="0"/>
              <a:buChar char="•"/>
              <a:defRPr/>
            </a:pPr>
            <a:endParaRPr lang="en-US" u="sng" baseline="0" dirty="0" smtClean="0"/>
          </a:p>
          <a:p>
            <a:pPr marL="171428" indent="-171428" defTabSz="914284">
              <a:buFont typeface="Arial" pitchFamily="34" charset="0"/>
              <a:buChar char="•"/>
              <a:defRPr/>
            </a:pPr>
            <a:r>
              <a:rPr lang="en-US" baseline="0" dirty="0" smtClean="0"/>
              <a:t>More and more </a:t>
            </a:r>
            <a:r>
              <a:rPr lang="en-US" baseline="0" dirty="0" err="1" smtClean="0"/>
              <a:t>infor</a:t>
            </a:r>
            <a:r>
              <a:rPr lang="en-US" baseline="0" dirty="0" smtClean="0"/>
              <a:t> is being </a:t>
            </a:r>
            <a:r>
              <a:rPr lang="en-US" u="sng" baseline="0" dirty="0" smtClean="0"/>
              <a:t>stored right here or in the cloud</a:t>
            </a:r>
            <a:endParaRPr lang="en-US" u="none" baseline="0" dirty="0" smtClean="0"/>
          </a:p>
          <a:p>
            <a:endParaRPr lang="en-US" u="sng" baseline="0" dirty="0" smtClean="0"/>
          </a:p>
          <a:p>
            <a:r>
              <a:rPr lang="en-US" u="sng" baseline="0" dirty="0" smtClean="0"/>
              <a:t>Especially</a:t>
            </a:r>
            <a:r>
              <a:rPr lang="en-US" u="none" baseline="0" dirty="0" smtClean="0"/>
              <a:t> when people are involved in </a:t>
            </a:r>
            <a:r>
              <a:rPr lang="en-US" u="sng" baseline="0" dirty="0" smtClean="0"/>
              <a:t>illegal or litigious activities</a:t>
            </a:r>
            <a:r>
              <a:rPr lang="en-US" u="none" baseline="0" dirty="0" smtClean="0"/>
              <a:t> and they don’t want it to be found anywhere else.  </a:t>
            </a:r>
          </a:p>
          <a:p>
            <a:endParaRPr lang="en-US" u="none" baseline="0" dirty="0" smtClean="0"/>
          </a:p>
          <a:p>
            <a:r>
              <a:rPr lang="en-US" u="none" baseline="0" dirty="0" smtClean="0"/>
              <a:t>So if you want the information, you need to seriously consider these new sources of storage.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4">
              <a:defRPr/>
            </a:pPr>
            <a:r>
              <a:rPr lang="en-US" baseline="0" dirty="0" smtClean="0"/>
              <a:t>Can be forensically obtained</a:t>
            </a:r>
            <a:r>
              <a:rPr lang="en-US" baseline="0" dirty="0"/>
              <a:t> </a:t>
            </a:r>
            <a:r>
              <a:rPr lang="en-US" baseline="0" dirty="0" smtClean="0"/>
              <a:t>and examined.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68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8" indent="-171428">
              <a:buFont typeface="Arial" pitchFamily="34" charset="0"/>
              <a:buChar char="•"/>
            </a:pPr>
            <a:r>
              <a:rPr lang="en-US" dirty="0" smtClean="0"/>
              <a:t>GPS devices,</a:t>
            </a:r>
            <a:r>
              <a:rPr lang="en-US" baseline="0" dirty="0" smtClean="0"/>
              <a:t> and YES, even children’s electronic toys</a:t>
            </a:r>
          </a:p>
          <a:p>
            <a:pPr marL="171428" indent="-171428">
              <a:buFont typeface="Arial" pitchFamily="34" charset="0"/>
              <a:buChar char="•"/>
            </a:pPr>
            <a:endParaRPr lang="en-US" dirty="0" smtClean="0"/>
          </a:p>
          <a:p>
            <a:pPr marL="171428" indent="-171428">
              <a:buFont typeface="Arial" pitchFamily="34" charset="0"/>
              <a:buChar char="•"/>
            </a:pPr>
            <a:r>
              <a:rPr lang="en-US" dirty="0" smtClean="0"/>
              <a:t>Back</a:t>
            </a:r>
            <a:r>
              <a:rPr lang="en-US" baseline="0" dirty="0" smtClean="0"/>
              <a:t> up drive can now easily download the contents of one, but more than one, desktop or laptop drive content</a:t>
            </a:r>
          </a:p>
          <a:p>
            <a:endParaRPr lang="en-US" baseline="0" dirty="0" smtClean="0"/>
          </a:p>
          <a:p>
            <a:pPr marL="171428" indent="-171428">
              <a:buFont typeface="Arial" pitchFamily="34" charset="0"/>
              <a:buChar char="•"/>
            </a:pPr>
            <a:r>
              <a:rPr lang="en-US" baseline="0" dirty="0" smtClean="0"/>
              <a:t>Recent case where FINANCIAL files were hidden on a Kindle!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05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4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These devices are mini computers. </a:t>
            </a:r>
          </a:p>
          <a:p>
            <a:r>
              <a:rPr lang="en-US" baseline="0" dirty="0" smtClean="0"/>
              <a:t>-  Critical communication is no longer going to their laptop or desktop computer.  It’s stopping right here.</a:t>
            </a:r>
          </a:p>
          <a:p>
            <a:pPr eaLnBrk="1" hangingPunct="1"/>
            <a:endParaRPr lang="en-US" baseline="0" dirty="0" smtClean="0"/>
          </a:p>
          <a:p>
            <a:pPr defTabSz="904067">
              <a:defRPr/>
            </a:pPr>
            <a:r>
              <a:rPr lang="en-US" baseline="0" dirty="0" smtClean="0"/>
              <a:t>ESPEC if they are up to no good…Communication, and now even </a:t>
            </a:r>
            <a:r>
              <a:rPr lang="en-US" u="sng" baseline="0" dirty="0" smtClean="0"/>
              <a:t>file transfers</a:t>
            </a:r>
            <a:r>
              <a:rPr lang="en-US" baseline="0" dirty="0" smtClean="0"/>
              <a:t> are NO LONGER GOING TO COMPUTER, </a:t>
            </a:r>
          </a:p>
          <a:p>
            <a:pPr defTabSz="904067">
              <a:defRPr/>
            </a:pPr>
            <a:endParaRPr lang="en-US" baseline="0" dirty="0" smtClean="0"/>
          </a:p>
          <a:p>
            <a:pPr defTabSz="904067">
              <a:defRPr/>
            </a:pPr>
            <a:r>
              <a:rPr lang="en-US" baseline="0" dirty="0" smtClean="0"/>
              <a:t>The information you may be looking for is </a:t>
            </a:r>
            <a:r>
              <a:rPr lang="en-US" u="sng" baseline="0" dirty="0" smtClean="0"/>
              <a:t>stopping right here</a:t>
            </a:r>
            <a:r>
              <a:rPr lang="en-US" baseline="0" dirty="0" smtClean="0"/>
              <a:t>! – can’t emphasize this enough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17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067">
              <a:defRPr/>
            </a:pPr>
            <a:r>
              <a:rPr lang="en-US" baseline="0" dirty="0" smtClean="0"/>
              <a:t>GPS logs can tell you </a:t>
            </a:r>
            <a:r>
              <a:rPr lang="en-US" u="sng" baseline="0" dirty="0" smtClean="0"/>
              <a:t>where that phone was and when</a:t>
            </a:r>
            <a:endParaRPr lang="en-US" u="none" baseline="0" dirty="0" smtClean="0"/>
          </a:p>
          <a:p>
            <a:pPr defTabSz="904067">
              <a:defRPr/>
            </a:pPr>
            <a:endParaRPr lang="en-US" baseline="0" dirty="0" smtClean="0"/>
          </a:p>
          <a:p>
            <a:pPr defTabSz="904067">
              <a:defRPr/>
            </a:pPr>
            <a:r>
              <a:rPr lang="en-US" baseline="0" dirty="0" smtClean="0"/>
              <a:t>(Starbucks at this location at such and such time)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65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1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66"/>
                </a:solidFill>
              </a:endParaRPr>
            </a:p>
          </p:txBody>
        </p:sp>
        <p:grpSp>
          <p:nvGrpSpPr>
            <p:cNvPr id="71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1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42FA28C-EB30-425C-AD0E-577DB221EC83}" type="datetime2">
              <a:rPr lang="en-US">
                <a:solidFill>
                  <a:srgbClr val="FFFFFF"/>
                </a:solidFill>
              </a:rPr>
              <a:pPr/>
              <a:t>Tuesday, February 19, 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2F9593-D8BC-4EE1-8A43-1409494908F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24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18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1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429FFC-7A38-40F0-9185-00195E2ABA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D686D-1659-421F-8167-E2682DE967DF}" type="datetime2">
              <a:rPr lang="en-US">
                <a:solidFill>
                  <a:srgbClr val="FFFFFF"/>
                </a:solidFill>
              </a:rPr>
              <a:pPr/>
              <a:t>Tuesday, February 19, 2013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8136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DCE8A6-3E83-4FB1-A8C3-EAFCF8664F7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E6957-1751-42FD-8356-9A9A76EFA18C}" type="datetime2">
              <a:rPr lang="en-US">
                <a:solidFill>
                  <a:srgbClr val="FFFFFF"/>
                </a:solidFill>
              </a:rPr>
              <a:pPr/>
              <a:t>Tuesday, February 19, 2013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4769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89A69A-29CB-4312-9ABF-09348FB7E72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4BCFA-02D5-43CA-995D-ED7CA5662536}" type="datetime2">
              <a:rPr lang="en-US">
                <a:solidFill>
                  <a:srgbClr val="FFFFFF"/>
                </a:solidFill>
              </a:rPr>
              <a:pPr/>
              <a:t>Tuesday, February 19, 2013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2564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E24513-40D8-440C-9DB9-C5D00F525E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019D1-B10F-4515-A679-EEAF637E12A4}" type="datetime2">
              <a:rPr lang="en-US">
                <a:solidFill>
                  <a:srgbClr val="FFFFFF"/>
                </a:solidFill>
              </a:rPr>
              <a:pPr/>
              <a:t>Tuesday, February 19, 2013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0485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D0F787-A6DC-469E-B2EC-40F1D294FF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0597E-41D9-420C-9B53-0F20B5903BD6}" type="datetime2">
              <a:rPr lang="en-US">
                <a:solidFill>
                  <a:srgbClr val="FFFFFF"/>
                </a:solidFill>
              </a:rPr>
              <a:pPr/>
              <a:t>Tuesday, February 19, 2013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8068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41A02F-8B31-4558-8884-379D0AD317C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C214F-5066-498F-94FC-6E0E914CB82F}" type="datetime2">
              <a:rPr lang="en-US">
                <a:solidFill>
                  <a:srgbClr val="FFFFFF"/>
                </a:solidFill>
              </a:rPr>
              <a:pPr/>
              <a:t>Tuesday, February 19, 2013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6254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E9D26F-04AD-4137-AEBD-0BC59A463CB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615F8-70E8-44B5-9B5B-41F224D3FE55}" type="datetime2">
              <a:rPr lang="en-US">
                <a:solidFill>
                  <a:srgbClr val="FFFFFF"/>
                </a:solidFill>
              </a:rPr>
              <a:pPr/>
              <a:t>Tuesday, February 19, 2013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2444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F7C0C4-693A-4EF4-A979-9554B137DB4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008F3-F6AB-4B6D-8106-958E69A6D613}" type="datetime2">
              <a:rPr lang="en-US">
                <a:solidFill>
                  <a:srgbClr val="FFFFFF"/>
                </a:solidFill>
              </a:rPr>
              <a:pPr/>
              <a:t>Tuesday, February 19, 2013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3472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8006AE-4506-4E4E-B94A-0167C66B0F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7633F-FBB5-4124-AC5B-8AD6CB3D35AC}" type="datetime2">
              <a:rPr lang="en-US">
                <a:solidFill>
                  <a:srgbClr val="FFFFFF"/>
                </a:solidFill>
              </a:rPr>
              <a:pPr/>
              <a:t>Tuesday, February 19, 2013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165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B0AF18-BA19-4BE1-971C-0100D2BFD00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9AC1C-C617-4EBD-806A-4F2ECF1B1316}" type="datetime2">
              <a:rPr lang="en-US">
                <a:solidFill>
                  <a:srgbClr val="FFFFFF"/>
                </a:solidFill>
              </a:rPr>
              <a:pPr/>
              <a:t>Tuesday, February 19, 2013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3365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66"/>
                </a:solidFill>
              </a:endParaRPr>
            </a:p>
          </p:txBody>
        </p:sp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Computer Forensics –</a:t>
            </a:r>
            <a:br>
              <a:rPr lang="en-US" smtClean="0"/>
            </a:br>
            <a:r>
              <a:rPr lang="en-US" smtClean="0"/>
              <a:t>   Use It or Lose It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250DFF-FBD3-4DF0-8B64-2C8DF121C4B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219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538197-AB5E-4A26-A94F-5BF2E6C8057D}" type="datetime2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Tuesday, February 19, 2013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757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/>
      <p:bldP spid="616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1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533400"/>
            <a:ext cx="7391400" cy="11620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Digital Forensics Update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2"/>
          </p:nvPr>
        </p:nvSpPr>
        <p:spPr>
          <a:xfrm>
            <a:off x="914400" y="6219764"/>
            <a:ext cx="2573575" cy="457200"/>
          </a:xfrm>
        </p:spPr>
        <p:txBody>
          <a:bodyPr/>
          <a:lstStyle/>
          <a:p>
            <a:pPr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December 6, 2012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9591" y="5920773"/>
            <a:ext cx="2597034" cy="457200"/>
          </a:xfrm>
        </p:spPr>
        <p:txBody>
          <a:bodyPr/>
          <a:lstStyle/>
          <a:p>
            <a:pPr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 Tiffany &amp; </a:t>
            </a:r>
            <a:r>
              <a:rPr lang="en-US" sz="1600" dirty="0" err="1" smtClean="0">
                <a:solidFill>
                  <a:srgbClr val="FFFFFF"/>
                </a:solidFill>
              </a:rPr>
              <a:t>Bosco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8202" name="Picture 10" descr="http://t2.gstatic.com/images?q=tbn:ANd9GcSi0x8z_rRVAha3Ga7RzqedYNjlmjF-S4AairXiSONRZUkBK2E&amp;t=1&amp;usg=__CVgcYo48y4p5qrafrZEndsiThRU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4789742" cy="24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\\jackie\Network Storage\EI Documents\Company Logos\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4" y="152400"/>
            <a:ext cx="26384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05174" y="5872671"/>
            <a:ext cx="5911175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119063"/>
            <a:r>
              <a:rPr lang="en-US" sz="1600" dirty="0" smtClean="0"/>
              <a:t>Presented </a:t>
            </a:r>
            <a:r>
              <a:rPr lang="en-US" sz="1600" dirty="0"/>
              <a:t>by: Craig Reinmuth CPA,CFF, MST, </a:t>
            </a:r>
            <a:r>
              <a:rPr lang="en-US" sz="1600" dirty="0" smtClean="0"/>
              <a:t>EnCE, CGMA                President, Expert Insights, P.C. Scottsdale, AZ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(480)443-9064  www.expertinsights.net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0079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Head Into the Clouds!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54942"/>
            <a:ext cx="2809875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1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 bwMode="auto">
          <a:xfrm>
            <a:off x="4343400" y="3695701"/>
            <a:ext cx="685800" cy="685800"/>
          </a:xfrm>
          <a:prstGeom prst="rightArrow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399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305800" cy="4876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Computer </a:t>
            </a:r>
            <a:r>
              <a:rPr lang="en-US" dirty="0"/>
              <a:t>forensics is now </a:t>
            </a:r>
            <a:r>
              <a:rPr lang="en-US" dirty="0" smtClean="0"/>
              <a:t>digital forensics</a:t>
            </a:r>
          </a:p>
          <a:p>
            <a:r>
              <a:rPr lang="en-US" dirty="0" smtClean="0"/>
              <a:t>Smartphones</a:t>
            </a:r>
          </a:p>
          <a:p>
            <a:r>
              <a:rPr lang="en-US" dirty="0" smtClean="0"/>
              <a:t>Cloud Storage</a:t>
            </a:r>
          </a:p>
          <a:p>
            <a:r>
              <a:rPr lang="en-US" dirty="0" smtClean="0"/>
              <a:t>Social Media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20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25562"/>
          </a:xfrm>
        </p:spPr>
        <p:txBody>
          <a:bodyPr/>
          <a:lstStyle/>
          <a:p>
            <a:r>
              <a:rPr lang="en-US" dirty="0" smtClean="0"/>
              <a:t>Social Networking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-Obtainable Data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en-US" sz="2800" kern="1200" dirty="0">
              <a:effectLst/>
              <a:latin typeface="Calibri"/>
            </a:endParaRPr>
          </a:p>
        </p:txBody>
      </p:sp>
      <p:pic>
        <p:nvPicPr>
          <p:cNvPr id="2050" name="Picture 2" descr="C:\Users\craig\Documents\Mom and Dad\Desktop\Tiffany Presentation Dec 2012\social media ic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45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275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kern="1200" dirty="0">
                <a:effectLst/>
                <a:latin typeface="Calibri"/>
              </a:rPr>
              <a:t>I see no principled reason to articulate different standards for the discoverability of communications through email, text message, or social media platforms</a:t>
            </a:r>
            <a:r>
              <a:rPr lang="en-US" i="1" kern="1200" dirty="0" smtClean="0">
                <a:effectLst/>
                <a:latin typeface="Calibri"/>
              </a:rPr>
              <a:t>.</a:t>
            </a:r>
          </a:p>
          <a:p>
            <a:pPr marL="0" lvl="0" indent="0">
              <a:buNone/>
            </a:pPr>
            <a:r>
              <a:rPr lang="en-US" sz="2400" dirty="0" smtClean="0"/>
              <a:t>       -Magistrate </a:t>
            </a:r>
            <a:r>
              <a:rPr lang="en-US" sz="2400" dirty="0"/>
              <a:t>Judge Paul </a:t>
            </a:r>
            <a:r>
              <a:rPr lang="en-US" sz="2400" dirty="0" err="1"/>
              <a:t>Papak</a:t>
            </a:r>
            <a:endParaRPr lang="en-US" sz="2400" i="1" kern="1200" dirty="0">
              <a:effectLst/>
              <a:latin typeface="Calibri"/>
            </a:endParaRPr>
          </a:p>
          <a:p>
            <a:pPr marL="0" lvl="0" indent="0">
              <a:buNone/>
            </a:pPr>
            <a:endParaRPr lang="en-US" kern="1200" dirty="0">
              <a:effectLst/>
              <a:latin typeface="Calibri"/>
            </a:endParaRPr>
          </a:p>
          <a:p>
            <a:pPr marL="0" indent="0">
              <a:buNone/>
            </a:pPr>
            <a:r>
              <a:rPr lang="en-US" sz="2000" i="1" kern="1200" dirty="0">
                <a:effectLst/>
              </a:rPr>
              <a:t>Robinson v. Jones Lang </a:t>
            </a:r>
            <a:r>
              <a:rPr lang="en-US" sz="2000" i="1" kern="1200" dirty="0" err="1">
                <a:effectLst/>
              </a:rPr>
              <a:t>Lasalle</a:t>
            </a:r>
            <a:r>
              <a:rPr lang="en-US" sz="2000" i="1" kern="1200" dirty="0">
                <a:effectLst/>
              </a:rPr>
              <a:t> </a:t>
            </a:r>
            <a:r>
              <a:rPr lang="en-US" sz="2000" i="1" kern="1200" dirty="0" err="1">
                <a:effectLst/>
              </a:rPr>
              <a:t>Ams</a:t>
            </a:r>
            <a:r>
              <a:rPr lang="en-US" sz="2000" i="1" kern="1200" dirty="0">
                <a:effectLst/>
              </a:rPr>
              <a:t>.,</a:t>
            </a:r>
            <a:r>
              <a:rPr lang="en-US" sz="2000" kern="1200" dirty="0">
                <a:effectLst/>
              </a:rPr>
              <a:t> 2012 U.S. Dist. LEXIS 123883 (D. Or. Aug. 29, 2012)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157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305800" cy="4876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Computer </a:t>
            </a:r>
            <a:r>
              <a:rPr lang="en-US" dirty="0"/>
              <a:t>forensics is now </a:t>
            </a:r>
            <a:r>
              <a:rPr lang="en-US" dirty="0" smtClean="0"/>
              <a:t>digital forensics</a:t>
            </a:r>
          </a:p>
          <a:p>
            <a:r>
              <a:rPr lang="en-US" dirty="0" smtClean="0"/>
              <a:t>Smartphones</a:t>
            </a:r>
          </a:p>
          <a:p>
            <a:r>
              <a:rPr lang="en-US" dirty="0" smtClean="0"/>
              <a:t>Cloud Storage</a:t>
            </a:r>
          </a:p>
          <a:p>
            <a:r>
              <a:rPr lang="en-US" dirty="0" smtClean="0"/>
              <a:t>Social Media</a:t>
            </a:r>
          </a:p>
          <a:p>
            <a:r>
              <a:rPr lang="en-US" dirty="0" smtClean="0"/>
              <a:t>Technology Assisted Review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88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Quick Facts……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75366"/>
            <a:ext cx="7543800" cy="4038600"/>
          </a:xfrm>
        </p:spPr>
        <p:txBody>
          <a:bodyPr/>
          <a:lstStyle/>
          <a:p>
            <a:r>
              <a:rPr lang="en-US" sz="2600" dirty="0" smtClean="0"/>
              <a:t>92% of information is</a:t>
            </a:r>
          </a:p>
          <a:p>
            <a:pPr marL="0" indent="0">
              <a:buNone/>
            </a:pPr>
            <a:r>
              <a:rPr lang="en-US" sz="2600" dirty="0" smtClean="0"/>
              <a:t>   created on computer; </a:t>
            </a:r>
          </a:p>
          <a:p>
            <a:pPr marL="0" indent="0">
              <a:buNone/>
            </a:pPr>
            <a:r>
              <a:rPr lang="en-US" sz="2600" dirty="0" smtClean="0"/>
              <a:t>   90% is never printed!</a:t>
            </a:r>
            <a:endParaRPr lang="en-US" sz="2600" dirty="0"/>
          </a:p>
          <a:p>
            <a:r>
              <a:rPr lang="en-US" sz="2600" dirty="0" smtClean="0"/>
              <a:t>5.5 billion cellphones</a:t>
            </a:r>
          </a:p>
          <a:p>
            <a:r>
              <a:rPr lang="en-US" sz="2600" dirty="0" smtClean="0"/>
              <a:t>1.2 billion computers</a:t>
            </a:r>
          </a:p>
          <a:p>
            <a:r>
              <a:rPr lang="en-US" sz="2600" dirty="0"/>
              <a:t>200 cases/year on e-discovery issues</a:t>
            </a:r>
          </a:p>
          <a:p>
            <a:pPr lvl="1"/>
            <a:r>
              <a:rPr lang="en-US" sz="2600" dirty="0"/>
              <a:t>“Reasonable accessible”/”Undue burden”</a:t>
            </a:r>
          </a:p>
          <a:p>
            <a:pPr lvl="1"/>
            <a:r>
              <a:rPr lang="en-US" sz="2600" dirty="0"/>
              <a:t>“Willful”</a:t>
            </a:r>
          </a:p>
          <a:p>
            <a:pPr lvl="1"/>
            <a:r>
              <a:rPr lang="en-US" sz="2600" dirty="0"/>
              <a:t> “TAR” (Technology assisted review)</a:t>
            </a:r>
          </a:p>
          <a:p>
            <a:endParaRPr lang="en-US" sz="26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81993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0067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raig\Desktop\computer forensics sn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600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Case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6962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Meet and Confer Requirements</a:t>
            </a:r>
          </a:p>
          <a:p>
            <a:r>
              <a:rPr lang="en-US" dirty="0" smtClean="0"/>
              <a:t>Spoliation</a:t>
            </a:r>
          </a:p>
          <a:p>
            <a:r>
              <a:rPr lang="en-US" dirty="0" smtClean="0"/>
              <a:t>Adverse Inference</a:t>
            </a:r>
          </a:p>
          <a:p>
            <a:r>
              <a:rPr lang="en-US" dirty="0" smtClean="0"/>
              <a:t>Breach of fiduciary duty</a:t>
            </a:r>
          </a:p>
          <a:p>
            <a:r>
              <a:rPr lang="en-US" dirty="0" smtClean="0"/>
              <a:t>Personnel</a:t>
            </a:r>
            <a:endParaRPr lang="en-US" dirty="0"/>
          </a:p>
          <a:p>
            <a:r>
              <a:rPr lang="en-US" dirty="0" smtClean="0"/>
              <a:t>Defense Case Strategies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http://www.pkilaw.com/images/criminal_defen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7917"/>
            <a:ext cx="2209800" cy="160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2672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Meet </a:t>
            </a:r>
            <a:r>
              <a:rPr lang="en-US" dirty="0"/>
              <a:t>and Confer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799" y="2286000"/>
            <a:ext cx="812165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Judges want &amp;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need cooperation</a:t>
            </a:r>
          </a:p>
          <a:p>
            <a:r>
              <a:rPr lang="en-US" dirty="0" smtClean="0"/>
              <a:t>Start on right foot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and stay there</a:t>
            </a:r>
          </a:p>
          <a:p>
            <a:r>
              <a:rPr lang="en-US" dirty="0" smtClean="0"/>
              <a:t>New E-Discovery Guidelines issued by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ND California (www.cand.uscourts.gov)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pic>
        <p:nvPicPr>
          <p:cNvPr id="2050" name="Picture 2" descr="C:\Users\craig\Documents\Mom and Dad\Desktop\Presentation photos\img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4" y="2103474"/>
            <a:ext cx="3813176" cy="254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raig\Documents\Mom and Dad\Desktop\Tiffany Presentation Dec 2012\istock_000000513135x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65216"/>
            <a:ext cx="1082675" cy="16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9776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Case </a:t>
            </a:r>
            <a:r>
              <a:rPr lang="en-US" dirty="0"/>
              <a:t>Examples…</a:t>
            </a:r>
            <a:br>
              <a:rPr lang="en-US" dirty="0"/>
            </a:br>
            <a:r>
              <a:rPr lang="en-US" dirty="0"/>
              <a:t>Meet and Confer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696200" cy="4876800"/>
          </a:xfrm>
        </p:spPr>
        <p:txBody>
          <a:bodyPr>
            <a:normAutofit fontScale="62500" lnSpcReduction="20000"/>
          </a:bodyPr>
          <a:lstStyle/>
          <a:p>
            <a:endParaRPr lang="en-US" sz="4500" dirty="0" smtClean="0"/>
          </a:p>
          <a:p>
            <a:r>
              <a:rPr lang="en-US" sz="4500" dirty="0" smtClean="0"/>
              <a:t>Department of Justice was Plaintiff</a:t>
            </a:r>
          </a:p>
          <a:p>
            <a:r>
              <a:rPr lang="en-US" sz="4500" dirty="0" smtClean="0"/>
              <a:t>They “want it all”</a:t>
            </a:r>
          </a:p>
          <a:p>
            <a:r>
              <a:rPr lang="en-US" sz="4500" dirty="0" smtClean="0"/>
              <a:t>Negotiated down from 26 computers to 2</a:t>
            </a:r>
          </a:p>
          <a:p>
            <a:r>
              <a:rPr lang="en-US" sz="4500" dirty="0" smtClean="0"/>
              <a:t>Search terms with millions of search hits</a:t>
            </a:r>
          </a:p>
          <a:p>
            <a:r>
              <a:rPr lang="en-US" sz="4500" dirty="0" smtClean="0"/>
              <a:t>Agree on statistical sampling approach for residual</a:t>
            </a:r>
          </a:p>
          <a:p>
            <a:r>
              <a:rPr lang="en-US" sz="4500" dirty="0" smtClean="0"/>
              <a:t>If not reasonable go to Judge</a:t>
            </a:r>
          </a:p>
          <a:p>
            <a:r>
              <a:rPr lang="en-US" sz="4500" dirty="0" smtClean="0"/>
              <a:t>Have digital forensics expert at meetings/hearings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600" dirty="0" smtClean="0"/>
              <a:t>United States of America vs. Business Recovery Services No. 2:11 CV-390</a:t>
            </a:r>
          </a:p>
          <a:p>
            <a:pPr marL="0" indent="0">
              <a:buNone/>
            </a:pPr>
            <a:endParaRPr lang="en-US" sz="1600" dirty="0" smtClean="0"/>
          </a:p>
        </p:txBody>
      </p:sp>
      <p:pic>
        <p:nvPicPr>
          <p:cNvPr id="7170" name="Picture 2" descr="C:\Users\craig\Documents\Mom and Dad\Desktop\Tiffany Presentation Dec 2012\angry with t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670"/>
            <a:ext cx="2903538" cy="225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694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219200"/>
          </a:xfrm>
        </p:spPr>
        <p:txBody>
          <a:bodyPr/>
          <a:lstStyle/>
          <a:p>
            <a:r>
              <a:rPr lang="en-US" sz="3600" dirty="0"/>
              <a:t>Computer Forensics in Each Stage of Litigation Process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Arizona State Bar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November 4, 2010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7162800" y="2286000"/>
            <a:ext cx="1981200" cy="41910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Defendable Reports</a:t>
            </a:r>
            <a:endParaRPr lang="en-US" sz="1700" dirty="0">
              <a:solidFill>
                <a:srgbClr val="000066"/>
              </a:solidFill>
            </a:endParaRPr>
          </a:p>
          <a:p>
            <a:pPr marL="231775" indent="-2317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Understandable Testimony</a:t>
            </a:r>
          </a:p>
          <a:p>
            <a:pPr marL="231775" indent="-2317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Integrity </a:t>
            </a:r>
            <a:r>
              <a:rPr lang="en-US" sz="1700" dirty="0">
                <a:solidFill>
                  <a:srgbClr val="000066"/>
                </a:solidFill>
              </a:rPr>
              <a:t>of Data</a:t>
            </a:r>
          </a:p>
          <a:p>
            <a:pPr marL="231775" indent="-2317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>
                <a:solidFill>
                  <a:srgbClr val="000066"/>
                </a:solidFill>
              </a:rPr>
              <a:t>Vulnerability Assessment</a:t>
            </a:r>
          </a:p>
          <a:p>
            <a:pPr marL="231775" indent="-2317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>
                <a:solidFill>
                  <a:srgbClr val="000066"/>
                </a:solidFill>
              </a:rPr>
              <a:t>Opposing Expert Cross Examination</a:t>
            </a:r>
          </a:p>
          <a:p>
            <a:pPr marL="231775" indent="-2317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Prior Experience </a:t>
            </a:r>
            <a:r>
              <a:rPr lang="en-US" sz="1700" dirty="0">
                <a:solidFill>
                  <a:srgbClr val="000066"/>
                </a:solidFill>
              </a:rPr>
              <a:t>Reputation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4953000" y="2286000"/>
            <a:ext cx="2209800" cy="4191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1313" indent="-2333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Getting all data needed to represent client</a:t>
            </a:r>
          </a:p>
          <a:p>
            <a:pPr marL="341313" indent="-2333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Determine user intent</a:t>
            </a:r>
          </a:p>
          <a:p>
            <a:pPr marL="341313" indent="-2333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Restoration </a:t>
            </a:r>
            <a:r>
              <a:rPr lang="en-US" sz="1700" dirty="0">
                <a:solidFill>
                  <a:srgbClr val="000066"/>
                </a:solidFill>
              </a:rPr>
              <a:t>of </a:t>
            </a:r>
          </a:p>
          <a:p>
            <a:pPr marL="341313" indent="-233363"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66"/>
                </a:solidFill>
              </a:rPr>
              <a:t>   Deleted Files</a:t>
            </a:r>
          </a:p>
          <a:p>
            <a:pPr marL="341313" indent="-2333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Review all relevant ESI</a:t>
            </a:r>
          </a:p>
          <a:p>
            <a:pPr marL="341313" indent="-2333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Printing/burning activity</a:t>
            </a:r>
          </a:p>
          <a:p>
            <a:pPr marL="341313" indent="-2333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Internet activity</a:t>
            </a:r>
          </a:p>
          <a:p>
            <a:pPr marL="341313" indent="-2333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Spoliation of Evidence</a:t>
            </a:r>
          </a:p>
          <a:p>
            <a:pPr marL="341313" indent="-2333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Knowledge of case law</a:t>
            </a:r>
            <a:endParaRPr lang="en-US" sz="1700" dirty="0">
              <a:solidFill>
                <a:srgbClr val="000066"/>
              </a:solidFill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2590800" y="2286000"/>
            <a:ext cx="2362200" cy="41910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Attend Meet and Confer</a:t>
            </a:r>
            <a:endParaRPr lang="en-US" sz="1700" dirty="0">
              <a:solidFill>
                <a:srgbClr val="000066"/>
              </a:solidFill>
            </a:endParaRP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Types </a:t>
            </a:r>
            <a:r>
              <a:rPr lang="en-US" sz="1700" dirty="0">
                <a:solidFill>
                  <a:srgbClr val="000066"/>
                </a:solidFill>
              </a:rPr>
              <a:t>of Electronic Evidence to Request</a:t>
            </a: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>
                <a:solidFill>
                  <a:srgbClr val="000066"/>
                </a:solidFill>
              </a:rPr>
              <a:t>Secure Collection &amp; Preservation</a:t>
            </a: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Detect use of </a:t>
            </a:r>
            <a:r>
              <a:rPr lang="en-US" sz="1700" dirty="0">
                <a:solidFill>
                  <a:srgbClr val="000066"/>
                </a:solidFill>
              </a:rPr>
              <a:t>S</a:t>
            </a:r>
            <a:r>
              <a:rPr lang="en-US" sz="1700" dirty="0" smtClean="0">
                <a:solidFill>
                  <a:srgbClr val="000066"/>
                </a:solidFill>
              </a:rPr>
              <a:t>torage Devices/ Data Downloads</a:t>
            </a: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>
                <a:solidFill>
                  <a:srgbClr val="000066"/>
                </a:solidFill>
              </a:rPr>
              <a:t>Motion to </a:t>
            </a:r>
            <a:r>
              <a:rPr lang="en-US" sz="1700" dirty="0" smtClean="0">
                <a:solidFill>
                  <a:srgbClr val="000066"/>
                </a:solidFill>
              </a:rPr>
              <a:t>Compel</a:t>
            </a:r>
            <a:endParaRPr lang="en-US" sz="1700" dirty="0">
              <a:solidFill>
                <a:srgbClr val="000066"/>
              </a:solidFill>
            </a:endParaRP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Opposing Expert 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000066"/>
                </a:solidFill>
              </a:rPr>
              <a:t>    Deposition/Rebuke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000066"/>
                </a:solidFill>
              </a:rPr>
              <a:t>    Findings</a:t>
            </a: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Attend meetings with Judge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00" dirty="0">
              <a:solidFill>
                <a:srgbClr val="000066"/>
              </a:solidFill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228600" y="2286000"/>
            <a:ext cx="2362200" cy="4191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>
                <a:solidFill>
                  <a:srgbClr val="000066"/>
                </a:solidFill>
              </a:rPr>
              <a:t>Data preservation</a:t>
            </a: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Identify </a:t>
            </a:r>
            <a:r>
              <a:rPr lang="en-US" sz="1700" dirty="0">
                <a:solidFill>
                  <a:srgbClr val="000066"/>
                </a:solidFill>
              </a:rPr>
              <a:t>Electronic Evidence Sources</a:t>
            </a: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>
                <a:solidFill>
                  <a:srgbClr val="000066"/>
                </a:solidFill>
              </a:rPr>
              <a:t>Assist with Cost/ Benefit </a:t>
            </a:r>
            <a:r>
              <a:rPr lang="en-US" sz="1700" dirty="0" smtClean="0">
                <a:solidFill>
                  <a:srgbClr val="000066"/>
                </a:solidFill>
              </a:rPr>
              <a:t>Discussions with Clients</a:t>
            </a:r>
            <a:endParaRPr lang="en-US" sz="1700" dirty="0">
              <a:solidFill>
                <a:srgbClr val="000066"/>
              </a:solidFill>
            </a:endParaRP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Interrogatory assistance</a:t>
            </a: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Avoid Exposure to Sanctions</a:t>
            </a:r>
            <a:endParaRPr lang="en-US" sz="1700" dirty="0">
              <a:solidFill>
                <a:srgbClr val="000066"/>
              </a:solidFill>
            </a:endParaRP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For defense, view what is/is not on computer</a:t>
            </a: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TRO</a:t>
            </a:r>
            <a:endParaRPr lang="en-US" sz="1700" dirty="0">
              <a:solidFill>
                <a:srgbClr val="000066"/>
              </a:solidFill>
            </a:endParaRP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304800" y="1755913"/>
            <a:ext cx="2209800" cy="376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</a:rPr>
              <a:t>Case Strategy</a:t>
            </a:r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2667000" y="1752600"/>
            <a:ext cx="2209800" cy="376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</a:rPr>
              <a:t>Discovery</a:t>
            </a: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5105400" y="1752600"/>
            <a:ext cx="1873250" cy="376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</a:rPr>
              <a:t>Analysis</a:t>
            </a:r>
          </a:p>
        </p:txBody>
      </p:sp>
      <p:sp>
        <p:nvSpPr>
          <p:cNvPr id="116751" name="Text Box 15"/>
          <p:cNvSpPr txBox="1">
            <a:spLocks noChangeArrowheads="1"/>
          </p:cNvSpPr>
          <p:nvPr/>
        </p:nvSpPr>
        <p:spPr bwMode="auto">
          <a:xfrm>
            <a:off x="7239000" y="1752600"/>
            <a:ext cx="1752600" cy="376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</a:rPr>
              <a:t>Testimony</a:t>
            </a:r>
          </a:p>
        </p:txBody>
      </p:sp>
    </p:spTree>
    <p:extLst>
      <p:ext uri="{BB962C8B-B14F-4D97-AF65-F5344CB8AC3E}">
        <p14:creationId xmlns:p14="http://schemas.microsoft.com/office/powerpoint/2010/main" val="202621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  <p:bldLst>
      <p:bldP spid="1167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Case </a:t>
            </a:r>
            <a:r>
              <a:rPr lang="en-US" dirty="0"/>
              <a:t>Examples…</a:t>
            </a:r>
            <a:br>
              <a:rPr lang="en-US" dirty="0"/>
            </a:br>
            <a:r>
              <a:rPr lang="en-US" dirty="0"/>
              <a:t>Meet and Confer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696200" cy="4876800"/>
          </a:xfrm>
        </p:spPr>
        <p:txBody>
          <a:bodyPr>
            <a:noAutofit/>
          </a:bodyPr>
          <a:lstStyle/>
          <a:p>
            <a:r>
              <a:rPr lang="en-US" sz="2200" dirty="0" smtClean="0"/>
              <a:t>Defendant got behind 8-ball; put boxing gloves on too early</a:t>
            </a:r>
          </a:p>
          <a:p>
            <a:r>
              <a:rPr lang="en-US" sz="2200" dirty="0" smtClean="0"/>
              <a:t>Motion to Compel Granted; Plaintiff in driving seat</a:t>
            </a:r>
          </a:p>
          <a:p>
            <a:r>
              <a:rPr lang="en-US" sz="2200" dirty="0" smtClean="0"/>
              <a:t>Counsel contacted EI</a:t>
            </a:r>
          </a:p>
          <a:p>
            <a:pPr lvl="1"/>
            <a:r>
              <a:rPr lang="en-US" sz="2200" dirty="0" smtClean="0"/>
              <a:t>Worked out plan for 12 computers vs. 40 in entire department</a:t>
            </a:r>
          </a:p>
          <a:p>
            <a:pPr lvl="1"/>
            <a:r>
              <a:rPr lang="en-US" sz="2200" dirty="0" smtClean="0"/>
              <a:t>Limited key words initially</a:t>
            </a:r>
          </a:p>
          <a:p>
            <a:pPr lvl="1"/>
            <a:r>
              <a:rPr lang="en-US" sz="2200" dirty="0" smtClean="0"/>
              <a:t>Indicated State’s position was correct</a:t>
            </a:r>
          </a:p>
          <a:p>
            <a:pPr lvl="1"/>
            <a:r>
              <a:rPr lang="en-US" sz="2200" dirty="0" smtClean="0"/>
              <a:t>Judge granted MSJ after State was complying with Case Management Plan and had computer expert engaged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pPr marL="0" lvl="0" indent="0">
              <a:buClr>
                <a:srgbClr val="FFFFCC"/>
              </a:buClr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Misturini </a:t>
            </a:r>
            <a:r>
              <a:rPr lang="en-US" sz="1600" dirty="0">
                <a:solidFill>
                  <a:srgbClr val="FFFFFF"/>
                </a:solidFill>
              </a:rPr>
              <a:t>vs. State of Arizona No CIV10-2327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pic>
        <p:nvPicPr>
          <p:cNvPr id="7170" name="Picture 2" descr="C:\Users\craig\Documents\Mom and Dad\Desktop\Tiffany Presentation Dec 2012\angry with t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33670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8404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Case </a:t>
            </a:r>
            <a:r>
              <a:rPr lang="en-US" dirty="0"/>
              <a:t>Examples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          Spoliation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153400" cy="3810000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USB devices attached to computers</a:t>
            </a:r>
          </a:p>
          <a:p>
            <a:r>
              <a:rPr lang="en-US" sz="2400" dirty="0" smtClean="0"/>
              <a:t>Database had been stored on USB’s</a:t>
            </a:r>
          </a:p>
          <a:p>
            <a:r>
              <a:rPr lang="en-US" sz="2400" dirty="0" smtClean="0"/>
              <a:t>Other CF expert “Don’t see it”</a:t>
            </a:r>
          </a:p>
          <a:p>
            <a:r>
              <a:rPr lang="en-US" sz="2400" dirty="0" smtClean="0"/>
              <a:t>Photo’s/other large files d/loaded,</a:t>
            </a:r>
          </a:p>
          <a:p>
            <a:pPr marL="0" indent="0">
              <a:buNone/>
            </a:pPr>
            <a:r>
              <a:rPr lang="en-US" sz="2400" dirty="0" smtClean="0"/>
              <a:t>     overwriting d/base files</a:t>
            </a:r>
          </a:p>
          <a:p>
            <a:r>
              <a:rPr lang="en-US" sz="2400" dirty="0" smtClean="0"/>
              <a:t>Judge set hearing date set for sanctions</a:t>
            </a:r>
          </a:p>
          <a:p>
            <a:r>
              <a:rPr lang="en-US" sz="2400" dirty="0" smtClean="0"/>
              <a:t>Case settled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American Family Insurance v. Willey CV 07-cv2037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4" name="Picture 2" descr="C:\Users\craig\Documents\Mom and Dad\Desktop\Presentation photos\smashingcompu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2111150"/>
            <a:ext cx="2695575" cy="436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raig\Documents\Mom and Dad\Desktop\Presentation photos\Spolia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1623"/>
            <a:ext cx="1905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1569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Case </a:t>
            </a:r>
            <a:r>
              <a:rPr lang="en-US" dirty="0"/>
              <a:t>Examples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          Spoliation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981200"/>
            <a:ext cx="8181974" cy="3810000"/>
          </a:xfrm>
        </p:spPr>
        <p:txBody>
          <a:bodyPr/>
          <a:lstStyle/>
          <a:p>
            <a:r>
              <a:rPr lang="en-US" sz="2200" dirty="0" smtClean="0"/>
              <a:t>Launched public relations campaign against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company that fired him (blogs, redirects 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from company website, etc.)</a:t>
            </a:r>
          </a:p>
          <a:p>
            <a:r>
              <a:rPr lang="en-US" sz="2200" dirty="0" smtClean="0"/>
              <a:t>Defendant claimed hard drive crashed</a:t>
            </a:r>
          </a:p>
          <a:p>
            <a:r>
              <a:rPr lang="en-US" sz="2200" dirty="0" smtClean="0"/>
              <a:t>Computers provided had little business data</a:t>
            </a:r>
          </a:p>
          <a:p>
            <a:r>
              <a:rPr lang="en-US" sz="2200" dirty="0" smtClean="0"/>
              <a:t>Refused to turn over smartphones</a:t>
            </a:r>
          </a:p>
          <a:p>
            <a:r>
              <a:rPr lang="en-US" sz="2200" dirty="0" smtClean="0"/>
              <a:t>CF determined phone was synced to computer</a:t>
            </a:r>
          </a:p>
          <a:p>
            <a:r>
              <a:rPr lang="en-US" sz="2200" dirty="0" smtClean="0"/>
              <a:t>Text and web-based mail contradicted deposition testimony; disclosed direct involvement with bashing campaign</a:t>
            </a:r>
          </a:p>
          <a:p>
            <a:r>
              <a:rPr lang="en-US" sz="2200" dirty="0" smtClean="0"/>
              <a:t>Sanctions awarded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Aviva USA v. Vazirani 2:11CV-0369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22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6" name="Picture 4" descr="C:\Users\craig\Documents\Mom and Dad\Desktop\Presentation photos\Spoli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1623"/>
            <a:ext cx="1905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craig\Documents\Mom and Dad\Desktop\Tiffany Presentation Dec 2012\bust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52599"/>
            <a:ext cx="21336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5215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Case </a:t>
            </a:r>
            <a:r>
              <a:rPr lang="en-US" dirty="0"/>
              <a:t>Examples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          Spoliation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772400" cy="3810000"/>
          </a:xfrm>
        </p:spPr>
        <p:txBody>
          <a:bodyPr/>
          <a:lstStyle/>
          <a:p>
            <a:r>
              <a:rPr lang="en-US" sz="2200" dirty="0" smtClean="0"/>
              <a:t>Defendant produced two computers</a:t>
            </a:r>
          </a:p>
          <a:p>
            <a:r>
              <a:rPr lang="en-US" sz="2200" dirty="0"/>
              <a:t>Defendant </a:t>
            </a:r>
            <a:r>
              <a:rPr lang="en-US" sz="2200" dirty="0" smtClean="0"/>
              <a:t>“I provided </a:t>
            </a:r>
            <a:r>
              <a:rPr lang="en-US" sz="2200" dirty="0"/>
              <a:t>all </a:t>
            </a:r>
            <a:r>
              <a:rPr lang="en-US" sz="2200" dirty="0" smtClean="0"/>
              <a:t>computers I used”</a:t>
            </a:r>
            <a:endParaRPr lang="en-US" sz="2200" dirty="0"/>
          </a:p>
          <a:p>
            <a:r>
              <a:rPr lang="en-US" sz="2200" dirty="0" smtClean="0"/>
              <a:t>CF Analysis identified third</a:t>
            </a:r>
          </a:p>
          <a:p>
            <a:r>
              <a:rPr lang="en-US" sz="2200" dirty="0" smtClean="0"/>
              <a:t>When threatened with Motion to Compel;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admitted to third</a:t>
            </a:r>
          </a:p>
          <a:p>
            <a:r>
              <a:rPr lang="en-US" sz="2200" dirty="0" smtClean="0"/>
              <a:t>Rule 16(f) violation – failed to obey a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scheduling or pre-trial order</a:t>
            </a:r>
          </a:p>
          <a:p>
            <a:r>
              <a:rPr lang="en-US" sz="2200" dirty="0" smtClean="0"/>
              <a:t>Sanctions imposed for attorneys fees/costs</a:t>
            </a:r>
          </a:p>
          <a:p>
            <a:r>
              <a:rPr lang="en-US" sz="2200" dirty="0" smtClean="0"/>
              <a:t>Case settled in favor of Plaintiff</a:t>
            </a:r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American Family Insurance v. </a:t>
            </a:r>
            <a:r>
              <a:rPr lang="en-US" sz="1600" dirty="0" err="1" smtClean="0"/>
              <a:t>Kuemmerle</a:t>
            </a:r>
            <a:r>
              <a:rPr lang="en-US" sz="1600" dirty="0" smtClean="0"/>
              <a:t> cv07-00802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23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6" name="Picture 4" descr="C:\Users\craig\Documents\Mom and Dad\Desktop\Presentation photos\Spoli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1623"/>
            <a:ext cx="1905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raig\Documents\Mom and Dad\Desktop\Tiffany Presentation Dec 2012\27021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828800"/>
            <a:ext cx="236397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raig\Documents\Mom and Dad\Desktop\Tiffany Presentation Dec 2012\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932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Case </a:t>
            </a:r>
            <a:r>
              <a:rPr lang="en-US" dirty="0"/>
              <a:t>Examples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          Spoliation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772400" cy="3810000"/>
          </a:xfrm>
        </p:spPr>
        <p:txBody>
          <a:bodyPr/>
          <a:lstStyle/>
          <a:p>
            <a:endParaRPr lang="en-US" sz="2200" dirty="0" smtClean="0"/>
          </a:p>
          <a:p>
            <a:r>
              <a:rPr lang="en-US" sz="2200" dirty="0" smtClean="0"/>
              <a:t>Intelligent Engineering Executive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left company with two others</a:t>
            </a:r>
          </a:p>
          <a:p>
            <a:r>
              <a:rPr lang="en-US" sz="2200" dirty="0" smtClean="0"/>
              <a:t>Had developed </a:t>
            </a:r>
            <a:r>
              <a:rPr lang="en-US" sz="2200" dirty="0"/>
              <a:t>n</a:t>
            </a:r>
            <a:r>
              <a:rPr lang="en-US" sz="2200" dirty="0" smtClean="0"/>
              <a:t>ew products</a:t>
            </a:r>
          </a:p>
          <a:p>
            <a:r>
              <a:rPr lang="en-US" sz="2200" dirty="0" smtClean="0"/>
              <a:t>Corporate computer demanded</a:t>
            </a:r>
          </a:p>
          <a:p>
            <a:r>
              <a:rPr lang="en-US" sz="2200" dirty="0" smtClean="0"/>
              <a:t>Hard drive imaged; business files not all there</a:t>
            </a:r>
          </a:p>
          <a:p>
            <a:r>
              <a:rPr lang="en-US" sz="2200" dirty="0" smtClean="0"/>
              <a:t>CF determined hard drive on corporate computer was new</a:t>
            </a:r>
          </a:p>
          <a:p>
            <a:r>
              <a:rPr lang="en-US" sz="2200" dirty="0" smtClean="0"/>
              <a:t>Only select business files transferred to new hard drive</a:t>
            </a:r>
          </a:p>
          <a:p>
            <a:r>
              <a:rPr lang="en-US" sz="2200" dirty="0" smtClean="0"/>
              <a:t>Proprietary files remained on hard drive retained by former employee</a:t>
            </a:r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6" name="Picture 4" descr="C:\Users\craig\Documents\Mom and Dad\Desktop\Presentation photos\Spoli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1623"/>
            <a:ext cx="1905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craig\Documents\Mom and Dad\Desktop\Tiffany Presentation Dec 2012\blue sports b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68" y="1607843"/>
            <a:ext cx="3744432" cy="227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880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543800" cy="4114800"/>
          </a:xfrm>
        </p:spPr>
        <p:txBody>
          <a:bodyPr/>
          <a:lstStyle/>
          <a:p>
            <a:r>
              <a:rPr lang="en-US" sz="2200" dirty="0" smtClean="0"/>
              <a:t>Applies to your experts</a:t>
            </a:r>
          </a:p>
          <a:p>
            <a:r>
              <a:rPr lang="en-US" sz="2200" dirty="0" smtClean="0"/>
              <a:t>Plaintiff disabled in ATV crash</a:t>
            </a:r>
          </a:p>
          <a:p>
            <a:r>
              <a:rPr lang="en-US" sz="2200" dirty="0" smtClean="0"/>
              <a:t>Claimed manufacturer default</a:t>
            </a:r>
          </a:p>
          <a:p>
            <a:r>
              <a:rPr lang="en-US" sz="2200" dirty="0" smtClean="0"/>
              <a:t>Expert witness report agreed</a:t>
            </a:r>
          </a:p>
          <a:p>
            <a:r>
              <a:rPr lang="en-US" sz="2200" dirty="0" smtClean="0"/>
              <a:t>During deposition of expert, counsel for Defendant was able to determine more photo’s likely existed </a:t>
            </a:r>
          </a:p>
          <a:p>
            <a:r>
              <a:rPr lang="en-US" sz="2200" dirty="0" smtClean="0"/>
              <a:t>Expert provided 32 additional photo’s</a:t>
            </a:r>
          </a:p>
          <a:p>
            <a:r>
              <a:rPr lang="en-US" sz="2200" dirty="0" smtClean="0"/>
              <a:t>Second deposition revealed “failed hard drives”</a:t>
            </a:r>
          </a:p>
          <a:p>
            <a:r>
              <a:rPr lang="en-US" sz="2200" dirty="0" smtClean="0"/>
              <a:t>Imaged hard drives; found 54 photo’s not used in report or previously disclosed; nine critical to case</a:t>
            </a:r>
          </a:p>
          <a:p>
            <a:r>
              <a:rPr lang="en-US" sz="2200" dirty="0" smtClean="0"/>
              <a:t>Stepping stones exhibit; adverse inference instruction given by Judge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Johnson v. American Honda CV-10-126-M</a:t>
            </a:r>
          </a:p>
          <a:p>
            <a:endParaRPr lang="en-US" dirty="0"/>
          </a:p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25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146" name="Picture 2" descr="C:\Users\craig\Documents\Mom and Dad\Desktop\Tiffany Presentation Dec 2012\13132525922136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4256"/>
            <a:ext cx="3733800" cy="206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8097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   1 in 10,695 Chance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Gammage</a:t>
            </a:r>
            <a:r>
              <a:rPr lang="en-US" dirty="0" smtClean="0">
                <a:solidFill>
                  <a:srgbClr val="FFFFFF"/>
                </a:solidFill>
              </a:rPr>
              <a:t> &amp; Burnham P.L.C.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26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B774BCFA-02D5-43CA-995D-ED7CA5662536}" type="datetime2">
              <a:rPr lang="en-US" smtClean="0">
                <a:solidFill>
                  <a:srgbClr val="FFFFFF"/>
                </a:solidFill>
              </a:rPr>
              <a:pPr/>
              <a:t>Tuesday, February 19, 2013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068275"/>
              </p:ext>
            </p:extLst>
          </p:nvPr>
        </p:nvGraphicFramePr>
        <p:xfrm>
          <a:off x="228600" y="1600200"/>
          <a:ext cx="86868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Acrobat Document" r:id="rId4" imgW="17144865" imgH="13716000" progId="AcroExch.Document.7">
                  <p:embed/>
                </p:oleObj>
              </mc:Choice>
              <mc:Fallback>
                <p:oleObj name="Acrobat Document" r:id="rId4" imgW="17144865" imgH="137160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600200"/>
                        <a:ext cx="86868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4993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Thrown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7543800" cy="3886200"/>
          </a:xfrm>
        </p:spPr>
        <p:txBody>
          <a:bodyPr/>
          <a:lstStyle/>
          <a:p>
            <a:r>
              <a:rPr lang="en-US" sz="2600" dirty="0" smtClean="0"/>
              <a:t>Executives left company and started their own competing business</a:t>
            </a:r>
          </a:p>
          <a:p>
            <a:r>
              <a:rPr lang="en-US" sz="2600" dirty="0" smtClean="0"/>
              <a:t>Examined computers at old and new company</a:t>
            </a:r>
          </a:p>
          <a:p>
            <a:r>
              <a:rPr lang="en-US" sz="2600" dirty="0" smtClean="0"/>
              <a:t>Testified at spoliations hearing</a:t>
            </a:r>
          </a:p>
          <a:p>
            <a:r>
              <a:rPr lang="en-US" sz="2600" dirty="0" smtClean="0"/>
              <a:t>Used same wiping software on both!</a:t>
            </a:r>
          </a:p>
          <a:p>
            <a:r>
              <a:rPr lang="en-US" sz="2600" dirty="0" smtClean="0"/>
              <a:t>“Adverse inference instruction or in conjunction with monetary sanction would be insufficient cure”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Science Care v. </a:t>
            </a:r>
            <a:r>
              <a:rPr lang="en-US" sz="1800" dirty="0" err="1" smtClean="0"/>
              <a:t>Genlife</a:t>
            </a:r>
            <a:r>
              <a:rPr lang="en-US" sz="1800" dirty="0" smtClean="0"/>
              <a:t> Institute CV2009-032397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Science Care v. </a:t>
            </a:r>
            <a:r>
              <a:rPr lang="en-US" sz="1600" dirty="0" err="1" smtClean="0"/>
              <a:t>Goyette</a:t>
            </a:r>
            <a:r>
              <a:rPr lang="en-US" sz="1600" dirty="0" smtClean="0"/>
              <a:t>, et al CV 2009-032397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27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0" name="Picture 2" descr="C:\Users\craig\Documents\Mom and Dad\Desktop\Tiffany Presentation Dec 2012\6a00d83454ca3969e20163058fa61d970d-800w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76" y="1"/>
            <a:ext cx="2728923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4266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Breach of Fiduciary Duty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GP for a number of real estate LP’s</a:t>
            </a:r>
          </a:p>
          <a:p>
            <a:r>
              <a:rPr lang="en-US" sz="2400" dirty="0" smtClean="0"/>
              <a:t>GP had major surgery out for months </a:t>
            </a:r>
          </a:p>
          <a:p>
            <a:pPr marL="0" indent="0">
              <a:buNone/>
            </a:pPr>
            <a:r>
              <a:rPr lang="en-US" sz="2400" dirty="0" smtClean="0"/>
              <a:t>     recovering in Hawaii</a:t>
            </a:r>
          </a:p>
          <a:p>
            <a:r>
              <a:rPr lang="en-US" sz="2400" dirty="0" smtClean="0"/>
              <a:t>Suspicious of other partners activity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during his absence</a:t>
            </a:r>
          </a:p>
          <a:p>
            <a:r>
              <a:rPr lang="en-US" sz="2400" dirty="0" smtClean="0"/>
              <a:t>Deleted (and recovered) emails</a:t>
            </a:r>
          </a:p>
          <a:p>
            <a:pPr lvl="1"/>
            <a:r>
              <a:rPr lang="en-US" sz="2400" dirty="0" smtClean="0"/>
              <a:t>To current investors</a:t>
            </a:r>
          </a:p>
          <a:p>
            <a:pPr lvl="1"/>
            <a:r>
              <a:rPr lang="en-US" sz="2400" dirty="0" smtClean="0"/>
              <a:t>To new “in cahoots” partner</a:t>
            </a:r>
          </a:p>
          <a:p>
            <a:pPr marL="457200" lvl="1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1800" dirty="0" smtClean="0"/>
              <a:t>SDI vs. Sun Valley Investors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219" name="Picture 3" descr="C:\Users\craig\Documents\Mom and Dad\Desktop\Tiffany Presentation Dec 2012\6a00d83451fc5a69e200e55070c0a38833-800w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30" y="2286000"/>
            <a:ext cx="22225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0706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Breach of Fiduciary Duty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924800" cy="4114800"/>
          </a:xfrm>
        </p:spPr>
        <p:txBody>
          <a:bodyPr/>
          <a:lstStyle/>
          <a:p>
            <a:r>
              <a:rPr lang="en-US" sz="2400" dirty="0" smtClean="0"/>
              <a:t>GP for a number of LP investments</a:t>
            </a:r>
          </a:p>
          <a:p>
            <a:r>
              <a:rPr lang="en-US" sz="2400" dirty="0" smtClean="0"/>
              <a:t>100’s of LP’s entrusted them with their $</a:t>
            </a:r>
          </a:p>
          <a:p>
            <a:pPr marL="3151188"/>
            <a:r>
              <a:rPr lang="en-US" sz="2400" dirty="0" smtClean="0"/>
              <a:t>Forensic accountant involved; couldn’t put finger on it</a:t>
            </a:r>
          </a:p>
          <a:p>
            <a:pPr marL="3151188"/>
            <a:r>
              <a:rPr lang="en-US" sz="2400" dirty="0" smtClean="0"/>
              <a:t>Attorney wanted to look at server</a:t>
            </a:r>
          </a:p>
          <a:p>
            <a:pPr marL="3151188"/>
            <a:r>
              <a:rPr lang="en-US" sz="2400" dirty="0" smtClean="0"/>
              <a:t>AJE’s on server w/o support</a:t>
            </a:r>
          </a:p>
          <a:p>
            <a:pPr marL="3151188"/>
            <a:r>
              <a:rPr lang="en-US" sz="2400" dirty="0" smtClean="0"/>
              <a:t>Separate set of electronic records in GP office; filtered investor $ and other entries here first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err="1" smtClean="0"/>
              <a:t>Schupak</a:t>
            </a:r>
            <a:r>
              <a:rPr lang="en-US" sz="1600" dirty="0" smtClean="0"/>
              <a:t> v. 75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Avenue &amp; Peoria Investors CV2009-009667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29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42" name="Picture 2" descr="C:\Users\craig\Documents\Mom and Dad\Desktop\Tiffany Presentation Dec 2012\cooking the boo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54214"/>
            <a:ext cx="26860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2015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305800" cy="4876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Computer Forensics </a:t>
            </a:r>
            <a:r>
              <a:rPr lang="en-US" dirty="0"/>
              <a:t>is now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D</a:t>
            </a:r>
            <a:r>
              <a:rPr lang="en-US" dirty="0" smtClean="0"/>
              <a:t>igital Forensics</a:t>
            </a:r>
            <a:endParaRPr lang="en-US" dirty="0"/>
          </a:p>
          <a:p>
            <a:r>
              <a:rPr lang="en-US" dirty="0" smtClean="0"/>
              <a:t>Smartphones</a:t>
            </a:r>
          </a:p>
          <a:p>
            <a:r>
              <a:rPr lang="en-US" dirty="0" smtClean="0"/>
              <a:t>Cloud Storage</a:t>
            </a:r>
          </a:p>
          <a:p>
            <a:r>
              <a:rPr lang="en-US" dirty="0" smtClean="0"/>
              <a:t>Social </a:t>
            </a:r>
            <a:r>
              <a:rPr lang="en-US" dirty="0"/>
              <a:t>M</a:t>
            </a:r>
            <a:r>
              <a:rPr lang="en-US" dirty="0" smtClean="0"/>
              <a:t>edia</a:t>
            </a:r>
          </a:p>
          <a:p>
            <a:r>
              <a:rPr lang="en-US" dirty="0" smtClean="0"/>
              <a:t>Technology Assisted Review (“TAR”)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218" name="Picture 2" descr="C:\Users\craig\Documents\Mom and Dad\Desktop\Tiffany Presentation Dec 2012\Cappuccino-09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74" y="228600"/>
            <a:ext cx="22860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45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 Case Example – </a:t>
            </a:r>
            <a:br>
              <a:rPr lang="en-US" dirty="0" smtClean="0"/>
            </a:br>
            <a:r>
              <a:rPr lang="en-US" dirty="0" smtClean="0"/>
              <a:t>Without Digital Forensics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7/14 (evening</a:t>
            </a:r>
            <a:r>
              <a:rPr lang="en-US" sz="2400" dirty="0" smtClean="0"/>
              <a:t>) Human Resource Department receives email from EE indicating he/she wants </a:t>
            </a:r>
            <a:r>
              <a:rPr lang="en-US" sz="2400" dirty="0"/>
              <a:t>to meet with </a:t>
            </a:r>
            <a:r>
              <a:rPr lang="en-US" sz="2400" dirty="0" smtClean="0"/>
              <a:t>boss the next day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7/15 </a:t>
            </a:r>
            <a:r>
              <a:rPr lang="en-US" sz="2400" dirty="0"/>
              <a:t>Terminates </a:t>
            </a:r>
            <a:r>
              <a:rPr lang="en-US" sz="2400" dirty="0" smtClean="0"/>
              <a:t>employment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30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1143000"/>
          </a:xfrm>
        </p:spPr>
        <p:txBody>
          <a:bodyPr/>
          <a:lstStyle/>
          <a:p>
            <a:r>
              <a:rPr lang="en-US" dirty="0" smtClean="0"/>
              <a:t>Personnel Case - Timeline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0965" y="1828800"/>
            <a:ext cx="8229600" cy="4495800"/>
          </a:xfrm>
        </p:spPr>
        <p:txBody>
          <a:bodyPr/>
          <a:lstStyle/>
          <a:p>
            <a:r>
              <a:rPr lang="en-US" sz="2400" dirty="0"/>
              <a:t>6</a:t>
            </a:r>
            <a:r>
              <a:rPr lang="en-US" sz="2400" dirty="0" smtClean="0"/>
              <a:t>/6  Warm </a:t>
            </a:r>
            <a:r>
              <a:rPr lang="en-US" sz="2400" dirty="0" err="1" smtClean="0"/>
              <a:t>fuzzies</a:t>
            </a:r>
            <a:r>
              <a:rPr lang="en-US" sz="2400" dirty="0" smtClean="0"/>
              <a:t> re: business r/ship (gmail)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/11 Go to social event together (gmail)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/15 Forwards resume to competitor (gmail)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/17 Competitor invites EE to meeting on 6/19 (gmail)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/19 EE attends meeting at competitor office (gmail)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/20 (Sat) Install 1TB Backup storage device (USB)</a:t>
            </a:r>
          </a:p>
          <a:p>
            <a:r>
              <a:rPr lang="en-US" sz="2400" dirty="0" smtClean="0"/>
              <a:t>6/20 </a:t>
            </a:r>
            <a:r>
              <a:rPr lang="en-US" sz="2400" dirty="0"/>
              <a:t>Accesses company projects on server(recent)</a:t>
            </a:r>
            <a:endParaRPr lang="en-US" sz="2400" dirty="0" smtClean="0"/>
          </a:p>
          <a:p>
            <a:r>
              <a:rPr lang="en-US" sz="2400" dirty="0" smtClean="0"/>
              <a:t>6/20 (eve) Accesses company projects on server(recent)</a:t>
            </a:r>
          </a:p>
          <a:p>
            <a:r>
              <a:rPr lang="en-US" sz="2400" dirty="0" smtClean="0"/>
              <a:t>6/20 (eve) Goes </a:t>
            </a:r>
            <a:r>
              <a:rPr lang="en-US" sz="2400" dirty="0"/>
              <a:t>to Google documents </a:t>
            </a:r>
            <a:r>
              <a:rPr lang="en-US" sz="2400" dirty="0" smtClean="0"/>
              <a:t>account (cookie)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/21 Apple computer in EE possession (deleted email)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/22 Project files sent to competitor (gmail)</a:t>
            </a:r>
            <a:endParaRPr lang="en-US" sz="2400" dirty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4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8229600" cy="5334000"/>
          </a:xfrm>
        </p:spPr>
        <p:txBody>
          <a:bodyPr/>
          <a:lstStyle/>
          <a:p>
            <a:r>
              <a:rPr lang="en-US" sz="2000" dirty="0"/>
              <a:t>6/22-6/28 Employment negotiations (gmail)</a:t>
            </a:r>
          </a:p>
          <a:p>
            <a:r>
              <a:rPr lang="en-US" sz="2000" dirty="0" smtClean="0"/>
              <a:t>6/25 </a:t>
            </a:r>
            <a:r>
              <a:rPr lang="en-US" sz="2000" dirty="0"/>
              <a:t>EE connects USB thumb drive in LT (USB)</a:t>
            </a:r>
          </a:p>
          <a:p>
            <a:r>
              <a:rPr lang="en-US" sz="2000" dirty="0" smtClean="0"/>
              <a:t>6/25 </a:t>
            </a:r>
            <a:r>
              <a:rPr lang="en-US" sz="2000" dirty="0"/>
              <a:t>EE accesses server/files from home </a:t>
            </a:r>
            <a:r>
              <a:rPr lang="en-US" sz="2000" dirty="0" smtClean="0"/>
              <a:t>laptop (recent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7/8   </a:t>
            </a:r>
            <a:r>
              <a:rPr lang="en-US" sz="2000" dirty="0"/>
              <a:t>EE connects card reader for first time (USB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7/8	Empties trash (recover deleted files)</a:t>
            </a:r>
            <a:endParaRPr lang="en-US" sz="2000" dirty="0"/>
          </a:p>
          <a:p>
            <a:r>
              <a:rPr lang="en-US" sz="2000" dirty="0" smtClean="0"/>
              <a:t>7/14 </a:t>
            </a:r>
            <a:r>
              <a:rPr lang="en-US" sz="2000" dirty="0"/>
              <a:t>(evening):</a:t>
            </a:r>
          </a:p>
          <a:p>
            <a:pPr lvl="1"/>
            <a:r>
              <a:rPr lang="en-US" sz="2000" dirty="0"/>
              <a:t> EE connects same backup drive to laptop (USB)</a:t>
            </a:r>
          </a:p>
          <a:p>
            <a:pPr lvl="1"/>
            <a:r>
              <a:rPr lang="en-US" sz="2000" dirty="0"/>
              <a:t> EE accesses project files from server (recent)</a:t>
            </a:r>
          </a:p>
          <a:p>
            <a:pPr lvl="1"/>
            <a:r>
              <a:rPr lang="en-US" sz="2000" dirty="0"/>
              <a:t> Email indicating EE wants to meet with boss (gmail)</a:t>
            </a:r>
          </a:p>
          <a:p>
            <a:pPr lvl="1"/>
            <a:r>
              <a:rPr lang="en-US" sz="2000" dirty="0"/>
              <a:t> EE communicating with b/friend re: computer on BB (phone)</a:t>
            </a:r>
          </a:p>
          <a:p>
            <a:pPr lvl="1"/>
            <a:r>
              <a:rPr lang="en-US" sz="2000" dirty="0"/>
              <a:t> EE access web mail account; forwards “opportunities” file </a:t>
            </a:r>
            <a:r>
              <a:rPr lang="en-US" sz="2000" dirty="0" smtClean="0"/>
              <a:t>    	(</a:t>
            </a:r>
            <a:r>
              <a:rPr lang="en-US" sz="2000" dirty="0"/>
              <a:t>internet activity)</a:t>
            </a:r>
          </a:p>
          <a:p>
            <a:r>
              <a:rPr lang="en-US" sz="2000" dirty="0" smtClean="0"/>
              <a:t>7/15 </a:t>
            </a:r>
            <a:r>
              <a:rPr lang="en-US" sz="2000" dirty="0"/>
              <a:t>Terminates employment (from client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32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61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Defense </a:t>
            </a:r>
            <a:r>
              <a:rPr lang="en-US" smtClean="0">
                <a:solidFill>
                  <a:schemeClr val="tx1"/>
                </a:solidFill>
              </a:rPr>
              <a:t>Side 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Computer </a:t>
            </a:r>
            <a:r>
              <a:rPr lang="en-US" dirty="0" smtClean="0">
                <a:solidFill>
                  <a:schemeClr val="tx1"/>
                </a:solidFill>
              </a:rPr>
              <a:t>Forensics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Is your client telling you “the whole truth”</a:t>
            </a:r>
          </a:p>
          <a:p>
            <a:r>
              <a:rPr lang="en-US" sz="3400" dirty="0" smtClean="0"/>
              <a:t>Be Proactive</a:t>
            </a:r>
          </a:p>
          <a:p>
            <a:r>
              <a:rPr lang="en-US" sz="3400" dirty="0" smtClean="0"/>
              <a:t>Up-front strategy</a:t>
            </a:r>
          </a:p>
          <a:p>
            <a:r>
              <a:rPr lang="en-US" sz="3400" dirty="0"/>
              <a:t>Information on your clients’ </a:t>
            </a:r>
          </a:p>
          <a:p>
            <a:pPr marL="457200" lvl="1" indent="0">
              <a:buNone/>
            </a:pPr>
            <a:r>
              <a:rPr lang="en-US" sz="3400" dirty="0"/>
              <a:t>computer </a:t>
            </a:r>
            <a:r>
              <a:rPr lang="en-US" sz="3400" dirty="0" smtClean="0"/>
              <a:t>they </a:t>
            </a:r>
            <a:r>
              <a:rPr lang="en-US" sz="3400" dirty="0"/>
              <a:t>did not put </a:t>
            </a:r>
            <a:r>
              <a:rPr lang="en-US" sz="3400" dirty="0" smtClean="0"/>
              <a:t>there</a:t>
            </a:r>
          </a:p>
          <a:p>
            <a:r>
              <a:rPr lang="en-US" sz="3400" dirty="0" smtClean="0"/>
              <a:t>Assist with demands of opposition</a:t>
            </a:r>
          </a:p>
          <a:p>
            <a:r>
              <a:rPr lang="en-US" sz="3400" dirty="0" smtClean="0"/>
              <a:t>Turn claims into </a:t>
            </a:r>
            <a:r>
              <a:rPr lang="en-US" sz="3400" dirty="0"/>
              <a:t>c</a:t>
            </a:r>
            <a:r>
              <a:rPr lang="en-US" sz="3400" dirty="0" smtClean="0"/>
              <a:t>ounter claims</a:t>
            </a:r>
          </a:p>
          <a:p>
            <a:r>
              <a:rPr lang="en-US" sz="3400" dirty="0" smtClean="0"/>
              <a:t>Working knowledge of case law</a:t>
            </a:r>
          </a:p>
          <a:p>
            <a:r>
              <a:rPr lang="en-US" sz="3400" dirty="0" smtClean="0"/>
              <a:t>Rebuke opposing experts’ credentials/methodology/findings</a:t>
            </a:r>
          </a:p>
          <a:p>
            <a:r>
              <a:rPr lang="en-US" sz="3400" dirty="0" smtClean="0"/>
              <a:t>Deposition line of questioning</a:t>
            </a:r>
          </a:p>
          <a:p>
            <a:endParaRPr lang="en-US" dirty="0"/>
          </a:p>
        </p:txBody>
      </p:sp>
      <p:pic>
        <p:nvPicPr>
          <p:cNvPr id="4099" name="Picture 3" descr="C:\Users\craig\Pictures\Eggsalent!!Get the yolk!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08378"/>
            <a:ext cx="2505075" cy="18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t0.gstatic.com/images?q=tbn:ANd9GcSdZixSpYcKYDExy6FvwMyBTEDxEsvZ1h4lkDTNy7OD-gyLIrg&amp;t=1&amp;usg=__cJjUH4rUhLt96lbRclgFVD9kXbI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250507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92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on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</a:t>
            </a:r>
            <a:r>
              <a:rPr lang="en-US" sz="9600" dirty="0" smtClean="0"/>
              <a:t>$</a:t>
            </a:r>
            <a:endParaRPr lang="en-US" sz="9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34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594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sz="6000" dirty="0" smtClean="0"/>
              <a:t>Thank you!</a:t>
            </a:r>
            <a:endParaRPr lang="en-US" sz="6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35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\\jackie\Network Storage\EI Documents\Company Logos\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62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367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533400"/>
            <a:ext cx="7391400" cy="11620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Computer Forensics is now</a:t>
            </a:r>
            <a:br>
              <a:rPr lang="en-US" sz="3600" dirty="0" smtClean="0"/>
            </a:br>
            <a:r>
              <a:rPr lang="en-US" sz="3600" dirty="0" smtClean="0"/>
              <a:t>Digital Forensics</a:t>
            </a:r>
          </a:p>
        </p:txBody>
      </p:sp>
      <p:pic>
        <p:nvPicPr>
          <p:cNvPr id="8198" name="Picture 6" descr="http://t1.gstatic.com/images?q=tbn:ANd9GcTu8PlFaFzDmCPnPVlIKgiZy4Yu72PjCMydTBNP_Yh5B0GUATY&amp;t=1&amp;usg=__vBXDA-gyjU9U3Dh0NTG7OB3FlIM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75" y="2301409"/>
            <a:ext cx="25717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t2.gstatic.com/images?q=tbn:ANd9GcSi0x8z_rRVAha3Ga7RzqedYNjlmjF-S4AairXiSONRZUkBK2E&amp;t=1&amp;usg=__CVgcYo48y4p5qrafrZEndsiThRU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69" y="4522135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2.gstatic.com/images?q=tbn:ANd9GcQIXbXMhuj2qCRzC4lvCSvli4wPzvdcfrc39gNktMuALFCupdo&amp;t=1&amp;usg=__RW-ImKERzVEjEpitbC66v6uyksg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49" y="211090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N:\EI Documents\EI Powerpoint Presentations\presentation gfx\iphone_hom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75427"/>
            <a:ext cx="2012950" cy="21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N:\EI Documents\EI Powerpoint Presentations\presentation gfx\ipod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55857"/>
            <a:ext cx="3586090" cy="197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649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:\EI Documents\EI Powerpoint Presentations\presentation gfx\IPDevic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24050"/>
            <a:ext cx="32385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N:\EI Documents\EI Powerpoint Presentations\presentation gfx\flashdri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542" y="1924050"/>
            <a:ext cx="16002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:\EI Documents\EI Powerpoint Presentations\presentation gfx\Epson%20AcuLaser%20C4200DN%20Prin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32004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N:\EI Documents\EI Powerpoint Presentations\presentation gfx\digit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43350"/>
            <a:ext cx="1905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:\EI Documents\EI Powerpoint Presentations\presentation gfx\copi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64" y="4410075"/>
            <a:ext cx="2036763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N:\EI Documents\EI Powerpoint Presentations\presentation gfx\cellphon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6" y="1998661"/>
            <a:ext cx="2362200" cy="214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Consider Other ESI Locations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3388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:\EI Documents\EI Powerpoint Presentations\presentation gfx\xbox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3957096"/>
            <a:ext cx="3124201" cy="267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N:\EI Documents\EI Powerpoint Presentations\presentation gfx\6012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03" y="3694579"/>
            <a:ext cx="2324100" cy="29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28" y="1993572"/>
            <a:ext cx="2365375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505" y="1865779"/>
            <a:ext cx="396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 bwMode="auto">
          <a:xfrm>
            <a:off x="1219200" y="4572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9pPr>
          </a:lstStyle>
          <a:p>
            <a:r>
              <a:rPr lang="en-US" sz="3600" dirty="0" smtClean="0"/>
              <a:t>Consider Other ESI Locations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craig\Documents\Mom and Dad\Desktop\Tiffany Presentation Dec 2012\amazon-kindle-touc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86200"/>
            <a:ext cx="23622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530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305800" cy="4876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Computer </a:t>
            </a:r>
            <a:r>
              <a:rPr lang="en-US" dirty="0"/>
              <a:t>forensics is now </a:t>
            </a:r>
            <a:r>
              <a:rPr lang="en-US" dirty="0" smtClean="0"/>
              <a:t>digital forensics</a:t>
            </a:r>
          </a:p>
          <a:p>
            <a:r>
              <a:rPr lang="en-US" dirty="0" smtClean="0"/>
              <a:t>Smartphones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06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u="sng" dirty="0" smtClean="0"/>
              <a:t>On the Device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Call logs</a:t>
            </a:r>
          </a:p>
          <a:p>
            <a:r>
              <a:rPr lang="en-US" dirty="0" smtClean="0"/>
              <a:t>Text messaging</a:t>
            </a:r>
          </a:p>
          <a:p>
            <a:r>
              <a:rPr lang="en-US" dirty="0" smtClean="0"/>
              <a:t>Pictures</a:t>
            </a:r>
          </a:p>
          <a:p>
            <a:r>
              <a:rPr lang="en-US" dirty="0" smtClean="0"/>
              <a:t>SIM card information</a:t>
            </a:r>
          </a:p>
          <a:p>
            <a:r>
              <a:rPr lang="en-US" dirty="0" smtClean="0"/>
              <a:t>Emails and attachments (e.g. Outlook)</a:t>
            </a:r>
          </a:p>
          <a:p>
            <a:r>
              <a:rPr lang="en-US" dirty="0" smtClean="0"/>
              <a:t>Phone directories</a:t>
            </a:r>
          </a:p>
          <a:p>
            <a:r>
              <a:rPr lang="en-US" dirty="0" smtClean="0"/>
              <a:t>Internet history</a:t>
            </a:r>
          </a:p>
          <a:p>
            <a:r>
              <a:rPr lang="en-US" dirty="0" smtClean="0"/>
              <a:t>GPS tracking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u="sng" dirty="0" smtClean="0"/>
              <a:t>Other items </a:t>
            </a:r>
            <a:r>
              <a:rPr lang="en-US" dirty="0"/>
              <a:t> </a:t>
            </a:r>
            <a:r>
              <a:rPr lang="en-US" dirty="0" smtClean="0"/>
              <a:t>        	</a:t>
            </a:r>
            <a:r>
              <a:rPr lang="en-US" u="sng" dirty="0" smtClean="0"/>
              <a:t>uncovered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Remote access programs (e.g. Log Me In, VNC, </a:t>
            </a:r>
            <a:r>
              <a:rPr lang="en-US" dirty="0" err="1" smtClean="0"/>
              <a:t>Homepipe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Web based email – specific providers</a:t>
            </a:r>
          </a:p>
          <a:p>
            <a:r>
              <a:rPr lang="en-US" dirty="0" smtClean="0"/>
              <a:t>Where else to go to get info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953000"/>
            <a:ext cx="1447800" cy="172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604" y="4953000"/>
            <a:ext cx="2124075" cy="172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679" y="4953000"/>
            <a:ext cx="1196641" cy="172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r>
              <a:rPr lang="en-US" dirty="0" smtClean="0"/>
              <a:t>Data on Smartphones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719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2400"/>
            <a:ext cx="8686800" cy="46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077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ert Testimony Update">
  <a:themeElements>
    <a:clrScheme name="Expert Testimony Update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Expert Testimony Updat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Expert Testimony Update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 Testimony Update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 Testimony Update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4184</TotalTime>
  <Words>2845</Words>
  <Application>Microsoft Office PowerPoint</Application>
  <PresentationFormat>On-screen Show (4:3)</PresentationFormat>
  <Paragraphs>539</Paragraphs>
  <Slides>35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Expert Testimony Update</vt:lpstr>
      <vt:lpstr>Acrobat Document</vt:lpstr>
      <vt:lpstr>Digital Forensics Update</vt:lpstr>
      <vt:lpstr>Computer Forensics in Each Stage of Litigation Process</vt:lpstr>
      <vt:lpstr>What’s new?</vt:lpstr>
      <vt:lpstr>Computer Forensics is now Digital Forensics</vt:lpstr>
      <vt:lpstr>Consider Other ESI Locations</vt:lpstr>
      <vt:lpstr>PowerPoint Presentation</vt:lpstr>
      <vt:lpstr>What’s new?</vt:lpstr>
      <vt:lpstr>Data on Smartphones</vt:lpstr>
      <vt:lpstr>GPS tracking</vt:lpstr>
      <vt:lpstr>Get Head Into the Clouds!</vt:lpstr>
      <vt:lpstr>What’s new?</vt:lpstr>
      <vt:lpstr>Social Networking    -Obtainable Data</vt:lpstr>
      <vt:lpstr>Recent decision</vt:lpstr>
      <vt:lpstr>What’s new?</vt:lpstr>
      <vt:lpstr>Quick Facts……</vt:lpstr>
      <vt:lpstr>PowerPoint Presentation</vt:lpstr>
      <vt:lpstr>Case Examples</vt:lpstr>
      <vt:lpstr>Meet and Confer</vt:lpstr>
      <vt:lpstr>Case Examples… Meet and Confer</vt:lpstr>
      <vt:lpstr>Case Examples… Meet and Confer</vt:lpstr>
      <vt:lpstr>          Case Examples…           Spoliation</vt:lpstr>
      <vt:lpstr>          Case Examples…           Spoliation</vt:lpstr>
      <vt:lpstr>          Case Examples…           Spoliation</vt:lpstr>
      <vt:lpstr>          Case Examples…           Spoliation</vt:lpstr>
      <vt:lpstr>Adverse Inference</vt:lpstr>
      <vt:lpstr>    1 in 10,695 Chance</vt:lpstr>
      <vt:lpstr>Case Thrown Out</vt:lpstr>
      <vt:lpstr>Breach of Fiduciary Duty</vt:lpstr>
      <vt:lpstr>Breach of Fiduciary Duty</vt:lpstr>
      <vt:lpstr>Personnel Case Example –  Without Digital Forensics</vt:lpstr>
      <vt:lpstr>Personnel Case - Timeline</vt:lpstr>
      <vt:lpstr>Timeline (continued)</vt:lpstr>
      <vt:lpstr>Defense Side  Computer Forensics</vt:lpstr>
      <vt:lpstr>A Word on Costs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</dc:creator>
  <cp:lastModifiedBy>craig</cp:lastModifiedBy>
  <cp:revision>246</cp:revision>
  <cp:lastPrinted>2012-12-06T16:15:32Z</cp:lastPrinted>
  <dcterms:created xsi:type="dcterms:W3CDTF">2010-09-23T17:13:55Z</dcterms:created>
  <dcterms:modified xsi:type="dcterms:W3CDTF">2013-02-19T21:34:57Z</dcterms:modified>
</cp:coreProperties>
</file>