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76" r:id="rId2"/>
    <p:sldId id="335" r:id="rId3"/>
    <p:sldId id="341" r:id="rId4"/>
    <p:sldId id="343" r:id="rId5"/>
    <p:sldId id="286" r:id="rId6"/>
    <p:sldId id="280" r:id="rId7"/>
    <p:sldId id="263" r:id="rId8"/>
    <p:sldId id="344" r:id="rId9"/>
    <p:sldId id="345" r:id="rId10"/>
    <p:sldId id="346" r:id="rId11"/>
    <p:sldId id="347" r:id="rId12"/>
    <p:sldId id="350" r:id="rId13"/>
    <p:sldId id="353" r:id="rId14"/>
    <p:sldId id="348" r:id="rId15"/>
    <p:sldId id="302" r:id="rId16"/>
    <p:sldId id="266" r:id="rId17"/>
    <p:sldId id="296" r:id="rId18"/>
    <p:sldId id="278" r:id="rId19"/>
    <p:sldId id="352" r:id="rId20"/>
    <p:sldId id="262" r:id="rId21"/>
    <p:sldId id="330" r:id="rId22"/>
    <p:sldId id="338"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98" autoAdjust="0"/>
  </p:normalViewPr>
  <p:slideViewPr>
    <p:cSldViewPr>
      <p:cViewPr>
        <p:scale>
          <a:sx n="78" d="100"/>
          <a:sy n="78" d="100"/>
        </p:scale>
        <p:origin x="-1392" y="-7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44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72108" cy="465476"/>
          </a:xfrm>
          <a:prstGeom prst="rect">
            <a:avLst/>
          </a:prstGeom>
        </p:spPr>
        <p:txBody>
          <a:bodyPr vert="horz" lIns="91428" tIns="45715" rIns="91428" bIns="45715" rtlCol="0"/>
          <a:lstStyle>
            <a:lvl1pPr algn="l">
              <a:defRPr sz="1200"/>
            </a:lvl1pPr>
          </a:lstStyle>
          <a:p>
            <a:endParaRPr lang="en-US"/>
          </a:p>
        </p:txBody>
      </p:sp>
      <p:sp>
        <p:nvSpPr>
          <p:cNvPr id="3" name="Date Placeholder 2"/>
          <p:cNvSpPr>
            <a:spLocks noGrp="1"/>
          </p:cNvSpPr>
          <p:nvPr>
            <p:ph type="dt" sz="quarter" idx="1"/>
          </p:nvPr>
        </p:nvSpPr>
        <p:spPr>
          <a:xfrm>
            <a:off x="3884357" y="1"/>
            <a:ext cx="2972108" cy="465476"/>
          </a:xfrm>
          <a:prstGeom prst="rect">
            <a:avLst/>
          </a:prstGeom>
        </p:spPr>
        <p:txBody>
          <a:bodyPr vert="horz" lIns="91428" tIns="45715" rIns="91428" bIns="45715" rtlCol="0"/>
          <a:lstStyle>
            <a:lvl1pPr algn="r">
              <a:defRPr sz="1200"/>
            </a:lvl1pPr>
          </a:lstStyle>
          <a:p>
            <a:fld id="{E482F3D5-E104-4812-B3D1-BD95730185AC}" type="datetimeFigureOut">
              <a:rPr lang="en-US" smtClean="0"/>
              <a:pPr/>
              <a:t>6/4/15</a:t>
            </a:fld>
            <a:endParaRPr lang="en-US"/>
          </a:p>
        </p:txBody>
      </p:sp>
      <p:sp>
        <p:nvSpPr>
          <p:cNvPr id="4" name="Footer Placeholder 3"/>
          <p:cNvSpPr>
            <a:spLocks noGrp="1"/>
          </p:cNvSpPr>
          <p:nvPr>
            <p:ph type="ftr" sz="quarter" idx="2"/>
          </p:nvPr>
        </p:nvSpPr>
        <p:spPr>
          <a:xfrm>
            <a:off x="4" y="8829286"/>
            <a:ext cx="2972108" cy="465476"/>
          </a:xfrm>
          <a:prstGeom prst="rect">
            <a:avLst/>
          </a:prstGeom>
        </p:spPr>
        <p:txBody>
          <a:bodyPr vert="horz" lIns="91428" tIns="45715" rIns="91428"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357" y="8829286"/>
            <a:ext cx="2972108" cy="465476"/>
          </a:xfrm>
          <a:prstGeom prst="rect">
            <a:avLst/>
          </a:prstGeom>
        </p:spPr>
        <p:txBody>
          <a:bodyPr vert="horz" lIns="91428" tIns="45715" rIns="91428" bIns="45715" rtlCol="0" anchor="b"/>
          <a:lstStyle>
            <a:lvl1pPr algn="r">
              <a:defRPr sz="1200"/>
            </a:lvl1pPr>
          </a:lstStyle>
          <a:p>
            <a:fld id="{51348F9E-7B2C-489E-A671-B942D134EF45}" type="slidenum">
              <a:rPr lang="en-US" smtClean="0"/>
              <a:pPr/>
              <a:t>‹#›</a:t>
            </a:fld>
            <a:endParaRPr lang="en-US"/>
          </a:p>
        </p:txBody>
      </p:sp>
    </p:spTree>
    <p:extLst>
      <p:ext uri="{BB962C8B-B14F-4D97-AF65-F5344CB8AC3E}">
        <p14:creationId xmlns:p14="http://schemas.microsoft.com/office/powerpoint/2010/main" val="43348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1800" cy="464820"/>
          </a:xfrm>
          <a:prstGeom prst="rect">
            <a:avLst/>
          </a:prstGeom>
        </p:spPr>
        <p:txBody>
          <a:bodyPr vert="horz" lIns="92818" tIns="46409" rIns="92818" bIns="46409" rtlCol="0"/>
          <a:lstStyle>
            <a:lvl1pPr algn="l">
              <a:defRPr sz="1200"/>
            </a:lvl1pPr>
          </a:lstStyle>
          <a:p>
            <a:endParaRPr lang="en-US"/>
          </a:p>
        </p:txBody>
      </p:sp>
      <p:sp>
        <p:nvSpPr>
          <p:cNvPr id="3" name="Date Placeholder 2"/>
          <p:cNvSpPr>
            <a:spLocks noGrp="1"/>
          </p:cNvSpPr>
          <p:nvPr>
            <p:ph type="dt" idx="1"/>
          </p:nvPr>
        </p:nvSpPr>
        <p:spPr>
          <a:xfrm>
            <a:off x="3884616" y="3"/>
            <a:ext cx="2971800" cy="464820"/>
          </a:xfrm>
          <a:prstGeom prst="rect">
            <a:avLst/>
          </a:prstGeom>
        </p:spPr>
        <p:txBody>
          <a:bodyPr vert="horz" lIns="92818" tIns="46409" rIns="92818" bIns="46409" rtlCol="0"/>
          <a:lstStyle>
            <a:lvl1pPr algn="r">
              <a:defRPr sz="1200"/>
            </a:lvl1pPr>
          </a:lstStyle>
          <a:p>
            <a:fld id="{5E4448F1-4505-4C98-B1D2-14CFAFF06483}" type="datetimeFigureOut">
              <a:rPr lang="en-US" smtClean="0"/>
              <a:pPr/>
              <a:t>6/4/15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18" tIns="46409" rIns="92818" bIns="46409"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18" tIns="46409" rIns="92818" bIns="464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2971800" cy="464820"/>
          </a:xfrm>
          <a:prstGeom prst="rect">
            <a:avLst/>
          </a:prstGeom>
        </p:spPr>
        <p:txBody>
          <a:bodyPr vert="horz" lIns="92818" tIns="46409" rIns="92818" bIns="46409"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829969"/>
            <a:ext cx="2971800" cy="464820"/>
          </a:xfrm>
          <a:prstGeom prst="rect">
            <a:avLst/>
          </a:prstGeom>
        </p:spPr>
        <p:txBody>
          <a:bodyPr vert="horz" lIns="92818" tIns="46409" rIns="92818" bIns="46409" rtlCol="0" anchor="b"/>
          <a:lstStyle>
            <a:lvl1pPr algn="r">
              <a:defRPr sz="1200"/>
            </a:lvl1pPr>
          </a:lstStyle>
          <a:p>
            <a:fld id="{0F033B93-D554-4CC4-94BA-9521EE3A2031}" type="slidenum">
              <a:rPr lang="en-US" smtClean="0"/>
              <a:pPr/>
              <a:t>‹#›</a:t>
            </a:fld>
            <a:endParaRPr lang="en-US"/>
          </a:p>
        </p:txBody>
      </p:sp>
    </p:spTree>
    <p:extLst>
      <p:ext uri="{BB962C8B-B14F-4D97-AF65-F5344CB8AC3E}">
        <p14:creationId xmlns:p14="http://schemas.microsoft.com/office/powerpoint/2010/main" val="236680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pPr>
              <a:buClr>
                <a:srgbClr val="0000FF"/>
              </a:buClr>
            </a:pPr>
            <a:r>
              <a:rPr lang="en-US">
                <a:solidFill>
                  <a:prstClr val="black"/>
                </a:solidFill>
              </a:rPr>
              <a:t>April 20, 2004</a:t>
            </a:r>
          </a:p>
        </p:txBody>
      </p:sp>
      <p:sp>
        <p:nvSpPr>
          <p:cNvPr id="21507" name="Rectangle 6"/>
          <p:cNvSpPr>
            <a:spLocks noGrp="1" noChangeArrowheads="1"/>
          </p:cNvSpPr>
          <p:nvPr>
            <p:ph type="ftr" sz="quarter" idx="4"/>
          </p:nvPr>
        </p:nvSpPr>
        <p:spPr>
          <a:noFill/>
        </p:spPr>
        <p:txBody>
          <a:bodyPr/>
          <a:lstStyle/>
          <a:p>
            <a:pPr>
              <a:buClr>
                <a:srgbClr val="0000FF"/>
              </a:buClr>
            </a:pPr>
            <a:r>
              <a:rPr lang="en-US">
                <a:solidFill>
                  <a:prstClr val="black"/>
                </a:solidFill>
              </a:rPr>
              <a:t>Arizona Society of CPA's</a:t>
            </a:r>
          </a:p>
        </p:txBody>
      </p:sp>
      <p:sp>
        <p:nvSpPr>
          <p:cNvPr id="21508" name="Rectangle 7"/>
          <p:cNvSpPr>
            <a:spLocks noGrp="1" noChangeArrowheads="1"/>
          </p:cNvSpPr>
          <p:nvPr>
            <p:ph type="sldNum" sz="quarter" idx="5"/>
          </p:nvPr>
        </p:nvSpPr>
        <p:spPr>
          <a:noFill/>
        </p:spPr>
        <p:txBody>
          <a:bodyPr/>
          <a:lstStyle/>
          <a:p>
            <a:pPr>
              <a:buClr>
                <a:srgbClr val="0000FF"/>
              </a:buClr>
            </a:pPr>
            <a:fld id="{9D4D8C71-E8D2-49AC-924B-05FBC6DA27DC}" type="slidenum">
              <a:rPr lang="en-US">
                <a:solidFill>
                  <a:prstClr val="black"/>
                </a:solidFill>
              </a:rPr>
              <a:pPr>
                <a:buClr>
                  <a:srgbClr val="0000FF"/>
                </a:buClr>
              </a:pPr>
              <a:t>1</a:t>
            </a:fld>
            <a:endParaRPr lang="en-US">
              <a:solidFill>
                <a:prstClr val="black"/>
              </a:solidFill>
            </a:endParaRPr>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marL="457142" lvl="1" indent="0">
              <a:buNone/>
            </a:pPr>
            <a:endParaRPr lang="en-US" baseline="0" dirty="0" smtClean="0"/>
          </a:p>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10</a:t>
            </a:fld>
            <a:endParaRPr lang="en-US"/>
          </a:p>
        </p:txBody>
      </p:sp>
    </p:spTree>
    <p:extLst>
      <p:ext uri="{BB962C8B-B14F-4D97-AF65-F5344CB8AC3E}">
        <p14:creationId xmlns:p14="http://schemas.microsoft.com/office/powerpoint/2010/main" val="2887175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11</a:t>
            </a:fld>
            <a:endParaRPr lang="en-US"/>
          </a:p>
        </p:txBody>
      </p:sp>
    </p:spTree>
    <p:extLst>
      <p:ext uri="{BB962C8B-B14F-4D97-AF65-F5344CB8AC3E}">
        <p14:creationId xmlns:p14="http://schemas.microsoft.com/office/powerpoint/2010/main" val="402152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12</a:t>
            </a:fld>
            <a:endParaRPr lang="en-US"/>
          </a:p>
        </p:txBody>
      </p:sp>
    </p:spTree>
    <p:extLst>
      <p:ext uri="{BB962C8B-B14F-4D97-AF65-F5344CB8AC3E}">
        <p14:creationId xmlns:p14="http://schemas.microsoft.com/office/powerpoint/2010/main" val="51121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13</a:t>
            </a:fld>
            <a:endParaRPr lang="en-US"/>
          </a:p>
        </p:txBody>
      </p:sp>
    </p:spTree>
    <p:extLst>
      <p:ext uri="{BB962C8B-B14F-4D97-AF65-F5344CB8AC3E}">
        <p14:creationId xmlns:p14="http://schemas.microsoft.com/office/powerpoint/2010/main" val="291407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0F033B93-D554-4CC4-94BA-9521EE3A2031}" type="slidenum">
              <a:rPr lang="en-US" smtClean="0"/>
              <a:pPr/>
              <a:t>14</a:t>
            </a:fld>
            <a:endParaRPr lang="en-US"/>
          </a:p>
        </p:txBody>
      </p:sp>
    </p:spTree>
    <p:extLst>
      <p:ext uri="{BB962C8B-B14F-4D97-AF65-F5344CB8AC3E}">
        <p14:creationId xmlns:p14="http://schemas.microsoft.com/office/powerpoint/2010/main" val="338446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white"/>
                </a:solidFill>
              </a:rPr>
              <a:t>Gammage &amp; Burnham P.L.C.</a:t>
            </a:r>
          </a:p>
        </p:txBody>
      </p:sp>
      <p:sp>
        <p:nvSpPr>
          <p:cNvPr id="5" name="Rectangle 3"/>
          <p:cNvSpPr>
            <a:spLocks noGrp="1" noChangeArrowheads="1"/>
          </p:cNvSpPr>
          <p:nvPr>
            <p:ph type="dt" idx="1"/>
          </p:nvPr>
        </p:nvSpPr>
        <p:spPr>
          <a:ln/>
        </p:spPr>
        <p:txBody>
          <a:bodyPr/>
          <a:lstStyle/>
          <a:p>
            <a:fld id="{2856EBEB-4544-445B-86CC-17CE507292F9}" type="datetime2">
              <a:rPr lang="en-US">
                <a:solidFill>
                  <a:prstClr val="white"/>
                </a:solidFill>
              </a:rPr>
              <a:pPr/>
              <a:t>Thursday, June 4, 15</a:t>
            </a:fld>
            <a:endParaRPr lang="en-US">
              <a:solidFill>
                <a:prstClr val="white"/>
              </a:solidFill>
            </a:endParaRPr>
          </a:p>
        </p:txBody>
      </p:sp>
      <p:sp>
        <p:nvSpPr>
          <p:cNvPr id="7" name="Rectangle 7"/>
          <p:cNvSpPr>
            <a:spLocks noGrp="1" noChangeArrowheads="1"/>
          </p:cNvSpPr>
          <p:nvPr>
            <p:ph type="sldNum" sz="quarter" idx="5"/>
          </p:nvPr>
        </p:nvSpPr>
        <p:spPr>
          <a:ln/>
        </p:spPr>
        <p:txBody>
          <a:bodyPr/>
          <a:lstStyle/>
          <a:p>
            <a:fld id="{F25124CB-EB8F-45F3-82B4-F240826F631A}" type="slidenum">
              <a:rPr lang="en-US">
                <a:solidFill>
                  <a:prstClr val="white"/>
                </a:solidFill>
              </a:rPr>
              <a:pPr/>
              <a:t>15</a:t>
            </a:fld>
            <a:endParaRPr lang="en-US">
              <a:solidFill>
                <a:prstClr val="white"/>
              </a:solidFill>
            </a:endParaRPr>
          </a:p>
        </p:txBody>
      </p:sp>
      <p:sp>
        <p:nvSpPr>
          <p:cNvPr id="117762" name="Rectangle 2"/>
          <p:cNvSpPr>
            <a:spLocks noGrp="1" noRot="1" noChangeAspect="1" noChangeArrowheads="1" noTextEdit="1"/>
          </p:cNvSpPr>
          <p:nvPr>
            <p:ph type="sldImg"/>
          </p:nvPr>
        </p:nvSpPr>
        <p:spPr>
          <a:xfrm>
            <a:off x="1106488" y="698500"/>
            <a:ext cx="4648200" cy="3487738"/>
          </a:xfrm>
          <a:ln/>
        </p:spPr>
      </p:sp>
      <p:sp>
        <p:nvSpPr>
          <p:cNvPr id="117763" name="Rectangle 3"/>
          <p:cNvSpPr>
            <a:spLocks noGrp="1" noChangeArrowheads="1"/>
          </p:cNvSpPr>
          <p:nvPr>
            <p:ph type="body" idx="1"/>
          </p:nvPr>
        </p:nvSpPr>
        <p:spPr/>
        <p:txBody>
          <a:bodyPr/>
          <a:lstStyle/>
          <a:p>
            <a:endParaRPr lang="en-US" dirty="0" smtClean="0"/>
          </a:p>
          <a:p>
            <a:pPr defTabSz="904067">
              <a:defRPr/>
            </a:pPr>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7">
              <a:defRPr/>
            </a:pPr>
            <a:endParaRPr lang="en-US"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16</a:t>
            </a:fld>
            <a:endParaRPr lang="en-US"/>
          </a:p>
        </p:txBody>
      </p:sp>
    </p:spTree>
    <p:extLst>
      <p:ext uri="{BB962C8B-B14F-4D97-AF65-F5344CB8AC3E}">
        <p14:creationId xmlns:p14="http://schemas.microsoft.com/office/powerpoint/2010/main" val="58031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17</a:t>
            </a:fld>
            <a:endParaRPr lang="en-US"/>
          </a:p>
        </p:txBody>
      </p:sp>
    </p:spTree>
    <p:extLst>
      <p:ext uri="{BB962C8B-B14F-4D97-AF65-F5344CB8AC3E}">
        <p14:creationId xmlns:p14="http://schemas.microsoft.com/office/powerpoint/2010/main" val="1093265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18</a:t>
            </a:fld>
            <a:endParaRPr lang="en-US"/>
          </a:p>
        </p:txBody>
      </p:sp>
    </p:spTree>
    <p:extLst>
      <p:ext uri="{BB962C8B-B14F-4D97-AF65-F5344CB8AC3E}">
        <p14:creationId xmlns:p14="http://schemas.microsoft.com/office/powerpoint/2010/main" val="427578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19</a:t>
            </a:fld>
            <a:endParaRPr lang="en-US"/>
          </a:p>
        </p:txBody>
      </p:sp>
    </p:spTree>
    <p:extLst>
      <p:ext uri="{BB962C8B-B14F-4D97-AF65-F5344CB8AC3E}">
        <p14:creationId xmlns:p14="http://schemas.microsoft.com/office/powerpoint/2010/main" val="103908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2</a:t>
            </a:fld>
            <a:endParaRPr lang="en-US"/>
          </a:p>
        </p:txBody>
      </p:sp>
    </p:spTree>
    <p:extLst>
      <p:ext uri="{BB962C8B-B14F-4D97-AF65-F5344CB8AC3E}">
        <p14:creationId xmlns:p14="http://schemas.microsoft.com/office/powerpoint/2010/main" val="3394762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20</a:t>
            </a:fld>
            <a:endParaRPr lang="en-US"/>
          </a:p>
        </p:txBody>
      </p:sp>
    </p:spTree>
    <p:extLst>
      <p:ext uri="{BB962C8B-B14F-4D97-AF65-F5344CB8AC3E}">
        <p14:creationId xmlns:p14="http://schemas.microsoft.com/office/powerpoint/2010/main" val="1462243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21</a:t>
            </a:fld>
            <a:endParaRPr lang="en-US"/>
          </a:p>
        </p:txBody>
      </p:sp>
    </p:spTree>
    <p:extLst>
      <p:ext uri="{BB962C8B-B14F-4D97-AF65-F5344CB8AC3E}">
        <p14:creationId xmlns:p14="http://schemas.microsoft.com/office/powerpoint/2010/main" val="144245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22</a:t>
            </a:fld>
            <a:endParaRPr lang="en-US"/>
          </a:p>
        </p:txBody>
      </p:sp>
    </p:spTree>
    <p:extLst>
      <p:ext uri="{BB962C8B-B14F-4D97-AF65-F5344CB8AC3E}">
        <p14:creationId xmlns:p14="http://schemas.microsoft.com/office/powerpoint/2010/main" val="213624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3</a:t>
            </a:fld>
            <a:endParaRPr lang="en-US"/>
          </a:p>
        </p:txBody>
      </p:sp>
    </p:spTree>
    <p:extLst>
      <p:ext uri="{BB962C8B-B14F-4D97-AF65-F5344CB8AC3E}">
        <p14:creationId xmlns:p14="http://schemas.microsoft.com/office/powerpoint/2010/main" val="155154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4</a:t>
            </a:fld>
            <a:endParaRPr lang="en-US"/>
          </a:p>
        </p:txBody>
      </p:sp>
    </p:spTree>
    <p:extLst>
      <p:ext uri="{BB962C8B-B14F-4D97-AF65-F5344CB8AC3E}">
        <p14:creationId xmlns:p14="http://schemas.microsoft.com/office/powerpoint/2010/main" val="164784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pPr>
              <a:buClr>
                <a:srgbClr val="0000FF"/>
              </a:buClr>
            </a:pPr>
            <a:r>
              <a:rPr lang="en-US">
                <a:solidFill>
                  <a:prstClr val="black"/>
                </a:solidFill>
              </a:rPr>
              <a:t>April 20, 2004</a:t>
            </a:r>
          </a:p>
        </p:txBody>
      </p:sp>
      <p:sp>
        <p:nvSpPr>
          <p:cNvPr id="21507" name="Rectangle 6"/>
          <p:cNvSpPr>
            <a:spLocks noGrp="1" noChangeArrowheads="1"/>
          </p:cNvSpPr>
          <p:nvPr>
            <p:ph type="ftr" sz="quarter" idx="4"/>
          </p:nvPr>
        </p:nvSpPr>
        <p:spPr>
          <a:noFill/>
        </p:spPr>
        <p:txBody>
          <a:bodyPr/>
          <a:lstStyle/>
          <a:p>
            <a:pPr>
              <a:buClr>
                <a:srgbClr val="0000FF"/>
              </a:buClr>
            </a:pPr>
            <a:r>
              <a:rPr lang="en-US">
                <a:solidFill>
                  <a:prstClr val="black"/>
                </a:solidFill>
              </a:rPr>
              <a:t>Arizona Society of CPA's</a:t>
            </a:r>
          </a:p>
        </p:txBody>
      </p:sp>
      <p:sp>
        <p:nvSpPr>
          <p:cNvPr id="21508" name="Rectangle 7"/>
          <p:cNvSpPr>
            <a:spLocks noGrp="1" noChangeArrowheads="1"/>
          </p:cNvSpPr>
          <p:nvPr>
            <p:ph type="sldNum" sz="quarter" idx="5"/>
          </p:nvPr>
        </p:nvSpPr>
        <p:spPr>
          <a:noFill/>
        </p:spPr>
        <p:txBody>
          <a:bodyPr/>
          <a:lstStyle/>
          <a:p>
            <a:pPr>
              <a:buClr>
                <a:srgbClr val="0000FF"/>
              </a:buClr>
            </a:pPr>
            <a:fld id="{9D4D8C71-E8D2-49AC-924B-05FBC6DA27DC}" type="slidenum">
              <a:rPr lang="en-US">
                <a:solidFill>
                  <a:prstClr val="black"/>
                </a:solidFill>
              </a:rPr>
              <a:pPr>
                <a:buClr>
                  <a:srgbClr val="0000FF"/>
                </a:buClr>
              </a:pPr>
              <a:t>5</a:t>
            </a:fld>
            <a:endParaRPr lang="en-US">
              <a:solidFill>
                <a:prstClr val="black"/>
              </a:solidFill>
            </a:endParaRPr>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endParaRPr lang="en-US" u="none"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4">
              <a:defRPr/>
            </a:pPr>
            <a:endParaRPr lang="en-US"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6</a:t>
            </a:fld>
            <a:endParaRPr lang="en-US"/>
          </a:p>
        </p:txBody>
      </p:sp>
    </p:spTree>
    <p:extLst>
      <p:ext uri="{BB962C8B-B14F-4D97-AF65-F5344CB8AC3E}">
        <p14:creationId xmlns:p14="http://schemas.microsoft.com/office/powerpoint/2010/main" val="343656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7</a:t>
            </a:fld>
            <a:endParaRPr lang="en-US"/>
          </a:p>
        </p:txBody>
      </p:sp>
    </p:spTree>
    <p:extLst>
      <p:ext uri="{BB962C8B-B14F-4D97-AF65-F5344CB8AC3E}">
        <p14:creationId xmlns:p14="http://schemas.microsoft.com/office/powerpoint/2010/main" val="384530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8</a:t>
            </a:fld>
            <a:endParaRPr lang="en-US"/>
          </a:p>
        </p:txBody>
      </p:sp>
    </p:spTree>
    <p:extLst>
      <p:ext uri="{BB962C8B-B14F-4D97-AF65-F5344CB8AC3E}">
        <p14:creationId xmlns:p14="http://schemas.microsoft.com/office/powerpoint/2010/main" val="288530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9</a:t>
            </a:fld>
            <a:endParaRPr lang="en-US"/>
          </a:p>
        </p:txBody>
      </p:sp>
    </p:spTree>
    <p:extLst>
      <p:ext uri="{BB962C8B-B14F-4D97-AF65-F5344CB8AC3E}">
        <p14:creationId xmlns:p14="http://schemas.microsoft.com/office/powerpoint/2010/main" val="271060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0"/>
            <a:ext cx="9140825" cy="6851650"/>
            <a:chOff x="0" y="4"/>
            <a:chExt cx="5758" cy="4316"/>
          </a:xfrm>
        </p:grpSpPr>
        <p:grpSp>
          <p:nvGrpSpPr>
            <p:cNvPr id="7171" name="Group 3"/>
            <p:cNvGrpSpPr>
              <a:grpSpLocks/>
            </p:cNvGrpSpPr>
            <p:nvPr/>
          </p:nvGrpSpPr>
          <p:grpSpPr bwMode="auto">
            <a:xfrm>
              <a:off x="0" y="1161"/>
              <a:ext cx="5758" cy="3159"/>
              <a:chOff x="0" y="1161"/>
              <a:chExt cx="5758" cy="3159"/>
            </a:xfrm>
          </p:grpSpPr>
          <p:sp>
            <p:nvSpPr>
              <p:cNvPr id="7172"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73"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grpSp>
        <p:sp>
          <p:nvSpPr>
            <p:cNvPr id="7174"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75"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76"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grpSp>
          <p:nvGrpSpPr>
            <p:cNvPr id="7177" name="Group 9"/>
            <p:cNvGrpSpPr>
              <a:grpSpLocks/>
            </p:cNvGrpSpPr>
            <p:nvPr/>
          </p:nvGrpSpPr>
          <p:grpSpPr bwMode="auto">
            <a:xfrm>
              <a:off x="348" y="4"/>
              <a:ext cx="5410" cy="4316"/>
              <a:chOff x="348" y="4"/>
              <a:chExt cx="5410" cy="4316"/>
            </a:xfrm>
          </p:grpSpPr>
          <p:sp>
            <p:nvSpPr>
              <p:cNvPr id="7178"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79"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80"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81"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82"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7183"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grpSp>
      </p:grpSp>
      <p:sp>
        <p:nvSpPr>
          <p:cNvPr id="7184"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smtClean="0"/>
              <a:t>Click to edit Master title style</a:t>
            </a:r>
          </a:p>
        </p:txBody>
      </p:sp>
      <p:sp>
        <p:nvSpPr>
          <p:cNvPr id="718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186" name="Rectangle 18"/>
          <p:cNvSpPr>
            <a:spLocks noGrp="1" noChangeArrowheads="1"/>
          </p:cNvSpPr>
          <p:nvPr>
            <p:ph type="dt" sz="quarter" idx="2"/>
          </p:nvPr>
        </p:nvSpPr>
        <p:spPr/>
        <p:txBody>
          <a:bodyPr/>
          <a:lstStyle>
            <a:lvl1pPr>
              <a:defRPr/>
            </a:lvl1pPr>
          </a:lstStyle>
          <a:p>
            <a:fld id="{142FA28C-EB30-425C-AD0E-577DB221EC83}" type="datetime2">
              <a:rPr lang="en-US">
                <a:solidFill>
                  <a:srgbClr val="FFFFFF"/>
                </a:solidFill>
              </a:rPr>
              <a:pPr/>
              <a:t>Thursday, June 4, 15</a:t>
            </a:fld>
            <a:endParaRPr lang="en-US">
              <a:solidFill>
                <a:srgbClr val="FFFFFF"/>
              </a:solidFill>
            </a:endParaRPr>
          </a:p>
        </p:txBody>
      </p:sp>
      <p:sp>
        <p:nvSpPr>
          <p:cNvPr id="7187" name="Rectangle 19"/>
          <p:cNvSpPr>
            <a:spLocks noGrp="1" noChangeArrowheads="1"/>
          </p:cNvSpPr>
          <p:nvPr>
            <p:ph type="ftr" sz="quarter" idx="3"/>
          </p:nvPr>
        </p:nvSpPr>
        <p:spPr>
          <a:xfrm>
            <a:off x="3352800" y="6248400"/>
            <a:ext cx="2895600" cy="457200"/>
          </a:xfrm>
        </p:spPr>
        <p:txBody>
          <a:bodyPr/>
          <a:lstStyle>
            <a:lvl1pPr>
              <a:defRPr/>
            </a:lvl1pPr>
          </a:lstStyle>
          <a:p>
            <a:r>
              <a:rPr lang="en-US">
                <a:solidFill>
                  <a:srgbClr val="FFFFFF"/>
                </a:solidFill>
              </a:rPr>
              <a:t>Gammage &amp; Burnham P.L.C.</a:t>
            </a:r>
          </a:p>
        </p:txBody>
      </p:sp>
      <p:sp>
        <p:nvSpPr>
          <p:cNvPr id="7188" name="Rectangle 20"/>
          <p:cNvSpPr>
            <a:spLocks noGrp="1" noChangeArrowheads="1"/>
          </p:cNvSpPr>
          <p:nvPr>
            <p:ph type="sldNum" sz="quarter" idx="4"/>
          </p:nvPr>
        </p:nvSpPr>
        <p:spPr/>
        <p:txBody>
          <a:bodyPr/>
          <a:lstStyle>
            <a:lvl1pPr>
              <a:defRPr/>
            </a:lvl1pPr>
          </a:lstStyle>
          <a:p>
            <a:fld id="{E32F9593-D8BC-4EE1-8A43-1409494908F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28247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fade">
                                      <p:cBhvr>
                                        <p:cTn id="7" dur="2000"/>
                                        <p:tgtEl>
                                          <p:spTgt spid="71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85"/>
                                        </p:tgtEl>
                                        <p:attrNameLst>
                                          <p:attrName>style.visibility</p:attrName>
                                        </p:attrNameLst>
                                      </p:cBhvr>
                                      <p:to>
                                        <p:strVal val="visible"/>
                                      </p:to>
                                    </p:set>
                                    <p:animEffect transition="in" filter="fade">
                                      <p:cBhvr>
                                        <p:cTn id="10" dur="20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185" grpId="0">
        <p:tmplLst>
          <p:tmpl>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185"/>
                        </p:tgtEl>
                        <p:attrNameLst>
                          <p:attrName>style.visibility</p:attrName>
                        </p:attrNameLst>
                      </p:cBhvr>
                      <p:to>
                        <p:strVal val="visible"/>
                      </p:to>
                    </p:set>
                    <p:animEffect transition="in" filter="fade">
                      <p:cBhvr>
                        <p:cTn dur="2000"/>
                        <p:tgtEl>
                          <p:spTgt spid="718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5" name="Slide Number Placeholder 4"/>
          <p:cNvSpPr>
            <a:spLocks noGrp="1"/>
          </p:cNvSpPr>
          <p:nvPr>
            <p:ph type="sldNum" sz="quarter" idx="11"/>
          </p:nvPr>
        </p:nvSpPr>
        <p:spPr/>
        <p:txBody>
          <a:bodyPr/>
          <a:lstStyle>
            <a:lvl1pPr>
              <a:defRPr/>
            </a:lvl1pPr>
          </a:lstStyle>
          <a:p>
            <a:fld id="{A0429FFC-7A38-40F0-9185-00195E2ABA80}" type="slidenum">
              <a:rPr lang="en-US">
                <a:solidFill>
                  <a:srgbClr val="FFFFFF"/>
                </a:solidFill>
              </a:rPr>
              <a:pPr/>
              <a:t>‹#›</a:t>
            </a:fld>
            <a:endParaRPr lang="en-US">
              <a:solidFill>
                <a:srgbClr val="FFFFFF"/>
              </a:solidFill>
            </a:endParaRPr>
          </a:p>
        </p:txBody>
      </p:sp>
      <p:sp>
        <p:nvSpPr>
          <p:cNvPr id="6" name="Date Placeholder 5"/>
          <p:cNvSpPr>
            <a:spLocks noGrp="1"/>
          </p:cNvSpPr>
          <p:nvPr>
            <p:ph type="dt" sz="quarter" idx="12"/>
          </p:nvPr>
        </p:nvSpPr>
        <p:spPr/>
        <p:txBody>
          <a:bodyPr/>
          <a:lstStyle>
            <a:lvl1pPr>
              <a:defRPr/>
            </a:lvl1pPr>
          </a:lstStyle>
          <a:p>
            <a:fld id="{436D686D-1659-421F-8167-E2682DE967DF}"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502581367"/>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5" name="Slide Number Placeholder 4"/>
          <p:cNvSpPr>
            <a:spLocks noGrp="1"/>
          </p:cNvSpPr>
          <p:nvPr>
            <p:ph type="sldNum" sz="quarter" idx="11"/>
          </p:nvPr>
        </p:nvSpPr>
        <p:spPr/>
        <p:txBody>
          <a:bodyPr/>
          <a:lstStyle>
            <a:lvl1pPr>
              <a:defRPr/>
            </a:lvl1pPr>
          </a:lstStyle>
          <a:p>
            <a:fld id="{A4DCE8A6-3E83-4FB1-A8C3-EAFCF8664F75}" type="slidenum">
              <a:rPr lang="en-US">
                <a:solidFill>
                  <a:srgbClr val="FFFFFF"/>
                </a:solidFill>
              </a:rPr>
              <a:pPr/>
              <a:t>‹#›</a:t>
            </a:fld>
            <a:endParaRPr lang="en-US">
              <a:solidFill>
                <a:srgbClr val="FFFFFF"/>
              </a:solidFill>
            </a:endParaRPr>
          </a:p>
        </p:txBody>
      </p:sp>
      <p:sp>
        <p:nvSpPr>
          <p:cNvPr id="6" name="Date Placeholder 5"/>
          <p:cNvSpPr>
            <a:spLocks noGrp="1"/>
          </p:cNvSpPr>
          <p:nvPr>
            <p:ph type="dt" sz="quarter" idx="12"/>
          </p:nvPr>
        </p:nvSpPr>
        <p:spPr/>
        <p:txBody>
          <a:bodyPr/>
          <a:lstStyle>
            <a:lvl1pPr>
              <a:defRPr/>
            </a:lvl1pPr>
          </a:lstStyle>
          <a:p>
            <a:fld id="{FDAE6957-1751-42FD-8356-9A9A76EFA18C}"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2726147691"/>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5" name="Slide Number Placeholder 4"/>
          <p:cNvSpPr>
            <a:spLocks noGrp="1"/>
          </p:cNvSpPr>
          <p:nvPr>
            <p:ph type="sldNum" sz="quarter" idx="11"/>
          </p:nvPr>
        </p:nvSpPr>
        <p:spPr/>
        <p:txBody>
          <a:bodyPr/>
          <a:lstStyle>
            <a:lvl1pPr>
              <a:defRPr/>
            </a:lvl1pPr>
          </a:lstStyle>
          <a:p>
            <a:fld id="{BE89A69A-29CB-4312-9ABF-09348FB7E72A}" type="slidenum">
              <a:rPr lang="en-US">
                <a:solidFill>
                  <a:srgbClr val="FFFFFF"/>
                </a:solidFill>
              </a:rPr>
              <a:pPr/>
              <a:t>‹#›</a:t>
            </a:fld>
            <a:endParaRPr lang="en-US">
              <a:solidFill>
                <a:srgbClr val="FFFFFF"/>
              </a:solidFill>
            </a:endParaRPr>
          </a:p>
        </p:txBody>
      </p:sp>
      <p:sp>
        <p:nvSpPr>
          <p:cNvPr id="6" name="Date Placeholder 5"/>
          <p:cNvSpPr>
            <a:spLocks noGrp="1"/>
          </p:cNvSpPr>
          <p:nvPr>
            <p:ph type="dt" sz="quarter" idx="12"/>
          </p:nvPr>
        </p:nvSpPr>
        <p:spPr/>
        <p:txBody>
          <a:bodyPr/>
          <a:lstStyle>
            <a:lvl1pPr>
              <a:defRPr/>
            </a:lvl1pPr>
          </a:lstStyle>
          <a:p>
            <a:fld id="{B774BCFA-02D5-43CA-995D-ED7CA5662536}"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2573125640"/>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5" name="Slide Number Placeholder 4"/>
          <p:cNvSpPr>
            <a:spLocks noGrp="1"/>
          </p:cNvSpPr>
          <p:nvPr>
            <p:ph type="sldNum" sz="quarter" idx="11"/>
          </p:nvPr>
        </p:nvSpPr>
        <p:spPr/>
        <p:txBody>
          <a:bodyPr/>
          <a:lstStyle>
            <a:lvl1pPr>
              <a:defRPr/>
            </a:lvl1pPr>
          </a:lstStyle>
          <a:p>
            <a:fld id="{3EE24513-40D8-440C-9DB9-C5D00F525EA0}" type="slidenum">
              <a:rPr lang="en-US">
                <a:solidFill>
                  <a:srgbClr val="FFFFFF"/>
                </a:solidFill>
              </a:rPr>
              <a:pPr/>
              <a:t>‹#›</a:t>
            </a:fld>
            <a:endParaRPr lang="en-US">
              <a:solidFill>
                <a:srgbClr val="FFFFFF"/>
              </a:solidFill>
            </a:endParaRPr>
          </a:p>
        </p:txBody>
      </p:sp>
      <p:sp>
        <p:nvSpPr>
          <p:cNvPr id="6" name="Date Placeholder 5"/>
          <p:cNvSpPr>
            <a:spLocks noGrp="1"/>
          </p:cNvSpPr>
          <p:nvPr>
            <p:ph type="dt" sz="quarter" idx="12"/>
          </p:nvPr>
        </p:nvSpPr>
        <p:spPr/>
        <p:txBody>
          <a:bodyPr/>
          <a:lstStyle>
            <a:lvl1pPr>
              <a:defRPr/>
            </a:lvl1pPr>
          </a:lstStyle>
          <a:p>
            <a:fld id="{981019D1-B10F-4515-A679-EEAF637E12A4}"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2639504851"/>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6" name="Slide Number Placeholder 5"/>
          <p:cNvSpPr>
            <a:spLocks noGrp="1"/>
          </p:cNvSpPr>
          <p:nvPr>
            <p:ph type="sldNum" sz="quarter" idx="11"/>
          </p:nvPr>
        </p:nvSpPr>
        <p:spPr/>
        <p:txBody>
          <a:bodyPr/>
          <a:lstStyle>
            <a:lvl1pPr>
              <a:defRPr/>
            </a:lvl1pPr>
          </a:lstStyle>
          <a:p>
            <a:fld id="{F2D0F787-A6DC-469E-B2EC-40F1D294FF77}" type="slidenum">
              <a:rPr lang="en-US">
                <a:solidFill>
                  <a:srgbClr val="FFFFFF"/>
                </a:solidFill>
              </a:rPr>
              <a:pPr/>
              <a:t>‹#›</a:t>
            </a:fld>
            <a:endParaRPr lang="en-US">
              <a:solidFill>
                <a:srgbClr val="FFFFFF"/>
              </a:solidFill>
            </a:endParaRPr>
          </a:p>
        </p:txBody>
      </p:sp>
      <p:sp>
        <p:nvSpPr>
          <p:cNvPr id="7" name="Date Placeholder 6"/>
          <p:cNvSpPr>
            <a:spLocks noGrp="1"/>
          </p:cNvSpPr>
          <p:nvPr>
            <p:ph type="dt" sz="quarter" idx="12"/>
          </p:nvPr>
        </p:nvSpPr>
        <p:spPr/>
        <p:txBody>
          <a:bodyPr/>
          <a:lstStyle>
            <a:lvl1pPr>
              <a:defRPr/>
            </a:lvl1pPr>
          </a:lstStyle>
          <a:p>
            <a:fld id="{E360597E-41D9-420C-9B53-0F20B5903BD6}"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3074380683"/>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8" name="Slide Number Placeholder 7"/>
          <p:cNvSpPr>
            <a:spLocks noGrp="1"/>
          </p:cNvSpPr>
          <p:nvPr>
            <p:ph type="sldNum" sz="quarter" idx="11"/>
          </p:nvPr>
        </p:nvSpPr>
        <p:spPr/>
        <p:txBody>
          <a:bodyPr/>
          <a:lstStyle>
            <a:lvl1pPr>
              <a:defRPr/>
            </a:lvl1pPr>
          </a:lstStyle>
          <a:p>
            <a:fld id="{CA41A02F-8B31-4558-8884-379D0AD317CE}" type="slidenum">
              <a:rPr lang="en-US">
                <a:solidFill>
                  <a:srgbClr val="FFFFFF"/>
                </a:solidFill>
              </a:rPr>
              <a:pPr/>
              <a:t>‹#›</a:t>
            </a:fld>
            <a:endParaRPr lang="en-US">
              <a:solidFill>
                <a:srgbClr val="FFFFFF"/>
              </a:solidFill>
            </a:endParaRPr>
          </a:p>
        </p:txBody>
      </p:sp>
      <p:sp>
        <p:nvSpPr>
          <p:cNvPr id="9" name="Date Placeholder 8"/>
          <p:cNvSpPr>
            <a:spLocks noGrp="1"/>
          </p:cNvSpPr>
          <p:nvPr>
            <p:ph type="dt" sz="quarter" idx="12"/>
          </p:nvPr>
        </p:nvSpPr>
        <p:spPr/>
        <p:txBody>
          <a:bodyPr/>
          <a:lstStyle>
            <a:lvl1pPr>
              <a:defRPr/>
            </a:lvl1pPr>
          </a:lstStyle>
          <a:p>
            <a:fld id="{67FC214F-5066-498F-94FC-6E0E914CB82F}"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3959962541"/>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4" name="Slide Number Placeholder 3"/>
          <p:cNvSpPr>
            <a:spLocks noGrp="1"/>
          </p:cNvSpPr>
          <p:nvPr>
            <p:ph type="sldNum" sz="quarter" idx="11"/>
          </p:nvPr>
        </p:nvSpPr>
        <p:spPr/>
        <p:txBody>
          <a:bodyPr/>
          <a:lstStyle>
            <a:lvl1pPr>
              <a:defRPr/>
            </a:lvl1pPr>
          </a:lstStyle>
          <a:p>
            <a:fld id="{B2E9D26F-04AD-4137-AEBD-0BC59A463CB8}" type="slidenum">
              <a:rPr lang="en-US">
                <a:solidFill>
                  <a:srgbClr val="FFFFFF"/>
                </a:solidFill>
              </a:rPr>
              <a:pPr/>
              <a:t>‹#›</a:t>
            </a:fld>
            <a:endParaRPr lang="en-US">
              <a:solidFill>
                <a:srgbClr val="FFFFFF"/>
              </a:solidFill>
            </a:endParaRPr>
          </a:p>
        </p:txBody>
      </p:sp>
      <p:sp>
        <p:nvSpPr>
          <p:cNvPr id="5" name="Date Placeholder 4"/>
          <p:cNvSpPr>
            <a:spLocks noGrp="1"/>
          </p:cNvSpPr>
          <p:nvPr>
            <p:ph type="dt" sz="quarter" idx="12"/>
          </p:nvPr>
        </p:nvSpPr>
        <p:spPr/>
        <p:txBody>
          <a:bodyPr/>
          <a:lstStyle>
            <a:lvl1pPr>
              <a:defRPr/>
            </a:lvl1pPr>
          </a:lstStyle>
          <a:p>
            <a:fld id="{D5A615F8-70E8-44B5-9B5B-41F224D3FE55}"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3861324441"/>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3" name="Slide Number Placeholder 2"/>
          <p:cNvSpPr>
            <a:spLocks noGrp="1"/>
          </p:cNvSpPr>
          <p:nvPr>
            <p:ph type="sldNum" sz="quarter" idx="11"/>
          </p:nvPr>
        </p:nvSpPr>
        <p:spPr/>
        <p:txBody>
          <a:bodyPr/>
          <a:lstStyle>
            <a:lvl1pPr>
              <a:defRPr/>
            </a:lvl1pPr>
          </a:lstStyle>
          <a:p>
            <a:fld id="{F2F7C0C4-693A-4EF4-A979-9554B137DB45}" type="slidenum">
              <a:rPr lang="en-US">
                <a:solidFill>
                  <a:srgbClr val="FFFFFF"/>
                </a:solidFill>
              </a:rPr>
              <a:pPr/>
              <a:t>‹#›</a:t>
            </a:fld>
            <a:endParaRPr lang="en-US">
              <a:solidFill>
                <a:srgbClr val="FFFFFF"/>
              </a:solidFill>
            </a:endParaRPr>
          </a:p>
        </p:txBody>
      </p:sp>
      <p:sp>
        <p:nvSpPr>
          <p:cNvPr id="4" name="Date Placeholder 3"/>
          <p:cNvSpPr>
            <a:spLocks noGrp="1"/>
          </p:cNvSpPr>
          <p:nvPr>
            <p:ph type="dt" sz="quarter" idx="12"/>
          </p:nvPr>
        </p:nvSpPr>
        <p:spPr/>
        <p:txBody>
          <a:bodyPr/>
          <a:lstStyle>
            <a:lvl1pPr>
              <a:defRPr/>
            </a:lvl1pPr>
          </a:lstStyle>
          <a:p>
            <a:fld id="{E19008F3-F6AB-4B6D-8106-958E69A6D613}"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3794434727"/>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6" name="Slide Number Placeholder 5"/>
          <p:cNvSpPr>
            <a:spLocks noGrp="1"/>
          </p:cNvSpPr>
          <p:nvPr>
            <p:ph type="sldNum" sz="quarter" idx="11"/>
          </p:nvPr>
        </p:nvSpPr>
        <p:spPr/>
        <p:txBody>
          <a:bodyPr/>
          <a:lstStyle>
            <a:lvl1pPr>
              <a:defRPr/>
            </a:lvl1pPr>
          </a:lstStyle>
          <a:p>
            <a:fld id="{848006AE-4506-4E4E-B94A-0167C66B0F04}" type="slidenum">
              <a:rPr lang="en-US">
                <a:solidFill>
                  <a:srgbClr val="FFFFFF"/>
                </a:solidFill>
              </a:rPr>
              <a:pPr/>
              <a:t>‹#›</a:t>
            </a:fld>
            <a:endParaRPr lang="en-US">
              <a:solidFill>
                <a:srgbClr val="FFFFFF"/>
              </a:solidFill>
            </a:endParaRPr>
          </a:p>
        </p:txBody>
      </p:sp>
      <p:sp>
        <p:nvSpPr>
          <p:cNvPr id="7" name="Date Placeholder 6"/>
          <p:cNvSpPr>
            <a:spLocks noGrp="1"/>
          </p:cNvSpPr>
          <p:nvPr>
            <p:ph type="dt" sz="quarter" idx="12"/>
          </p:nvPr>
        </p:nvSpPr>
        <p:spPr/>
        <p:txBody>
          <a:bodyPr/>
          <a:lstStyle>
            <a:lvl1pPr>
              <a:defRPr/>
            </a:lvl1pPr>
          </a:lstStyle>
          <a:p>
            <a:fld id="{F8E7633F-FBB5-4124-AC5B-8AD6CB3D35AC}"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3860316554"/>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Gammage &amp; Burnham P.L.C.</a:t>
            </a:r>
          </a:p>
        </p:txBody>
      </p:sp>
      <p:sp>
        <p:nvSpPr>
          <p:cNvPr id="6" name="Slide Number Placeholder 5"/>
          <p:cNvSpPr>
            <a:spLocks noGrp="1"/>
          </p:cNvSpPr>
          <p:nvPr>
            <p:ph type="sldNum" sz="quarter" idx="11"/>
          </p:nvPr>
        </p:nvSpPr>
        <p:spPr/>
        <p:txBody>
          <a:bodyPr/>
          <a:lstStyle>
            <a:lvl1pPr>
              <a:defRPr/>
            </a:lvl1pPr>
          </a:lstStyle>
          <a:p>
            <a:fld id="{DBB0AF18-BA19-4BE1-971C-0100D2BFD00C}" type="slidenum">
              <a:rPr lang="en-US">
                <a:solidFill>
                  <a:srgbClr val="FFFFFF"/>
                </a:solidFill>
              </a:rPr>
              <a:pPr/>
              <a:t>‹#›</a:t>
            </a:fld>
            <a:endParaRPr lang="en-US">
              <a:solidFill>
                <a:srgbClr val="FFFFFF"/>
              </a:solidFill>
            </a:endParaRPr>
          </a:p>
        </p:txBody>
      </p:sp>
      <p:sp>
        <p:nvSpPr>
          <p:cNvPr id="7" name="Date Placeholder 6"/>
          <p:cNvSpPr>
            <a:spLocks noGrp="1"/>
          </p:cNvSpPr>
          <p:nvPr>
            <p:ph type="dt" sz="quarter" idx="12"/>
          </p:nvPr>
        </p:nvSpPr>
        <p:spPr/>
        <p:txBody>
          <a:bodyPr/>
          <a:lstStyle>
            <a:lvl1pPr>
              <a:defRPr/>
            </a:lvl1pPr>
          </a:lstStyle>
          <a:p>
            <a:fld id="{5329AC1C-C617-4EBD-806A-4F2ECF1B1316}" type="datetime2">
              <a:rPr lang="en-US">
                <a:solidFill>
                  <a:srgbClr val="FFFFFF"/>
                </a:solidFill>
              </a:rPr>
              <a:pPr/>
              <a:t>Thursday, June 4, 15</a:t>
            </a:fld>
            <a:endParaRPr lang="en-US">
              <a:solidFill>
                <a:srgbClr val="FFFFFF"/>
              </a:solidFill>
            </a:endParaRPr>
          </a:p>
        </p:txBody>
      </p:sp>
    </p:spTree>
    <p:extLst>
      <p:ext uri="{BB962C8B-B14F-4D97-AF65-F5344CB8AC3E}">
        <p14:creationId xmlns:p14="http://schemas.microsoft.com/office/powerpoint/2010/main" val="341863365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6350"/>
            <a:ext cx="9140825" cy="6851650"/>
            <a:chOff x="0" y="4"/>
            <a:chExt cx="5758" cy="4316"/>
          </a:xfrm>
        </p:grpSpPr>
        <p:sp>
          <p:nvSpPr>
            <p:cNvPr id="6147"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48"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grpSp>
          <p:nvGrpSpPr>
            <p:cNvPr id="6149" name="Group 5"/>
            <p:cNvGrpSpPr>
              <a:grpSpLocks/>
            </p:cNvGrpSpPr>
            <p:nvPr userDrawn="1"/>
          </p:nvGrpSpPr>
          <p:grpSpPr bwMode="auto">
            <a:xfrm>
              <a:off x="0" y="4"/>
              <a:ext cx="5758" cy="4316"/>
              <a:chOff x="0" y="4"/>
              <a:chExt cx="5758" cy="4316"/>
            </a:xfrm>
          </p:grpSpPr>
          <p:sp>
            <p:nvSpPr>
              <p:cNvPr id="6150"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1"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2"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3"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4"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6"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7"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sp>
            <p:nvSpPr>
              <p:cNvPr id="615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a:solidFill>
                    <a:srgbClr val="000066"/>
                  </a:solidFill>
                </a:endParaRPr>
              </a:p>
            </p:txBody>
          </p:sp>
        </p:grpSp>
      </p:grpSp>
      <p:sp>
        <p:nvSpPr>
          <p:cNvPr id="6159"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Computer Forensics –</a:t>
            </a:r>
            <a:br>
              <a:rPr lang="en-US" smtClean="0"/>
            </a:br>
            <a:r>
              <a:rPr lang="en-US" smtClean="0"/>
              <a:t>   Use It or Lose It</a:t>
            </a:r>
          </a:p>
        </p:txBody>
      </p:sp>
      <p:sp>
        <p:nvSpPr>
          <p:cNvPr id="6160"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2"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defRPr>
            </a:lvl1pPr>
          </a:lstStyle>
          <a:p>
            <a:pPr algn="ctr" fontAlgn="base">
              <a:spcBef>
                <a:spcPct val="0"/>
              </a:spcBef>
              <a:spcAft>
                <a:spcPct val="0"/>
              </a:spcAft>
            </a:pPr>
            <a:r>
              <a:rPr lang="en-US">
                <a:solidFill>
                  <a:srgbClr val="FFFFFF"/>
                </a:solidFill>
              </a:rPr>
              <a:t>Gammage &amp; Burnham P.L.C.</a:t>
            </a:r>
          </a:p>
        </p:txBody>
      </p:sp>
      <p:sp>
        <p:nvSpPr>
          <p:cNvPr id="6163"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effectLst>
                  <a:outerShdw blurRad="38100" dist="38100" dir="2700000" algn="tl">
                    <a:srgbClr val="000000"/>
                  </a:outerShdw>
                </a:effectLst>
              </a:defRPr>
            </a:lvl1pPr>
          </a:lstStyle>
          <a:p>
            <a:pPr fontAlgn="base">
              <a:spcBef>
                <a:spcPct val="0"/>
              </a:spcBef>
              <a:spcAft>
                <a:spcPct val="0"/>
              </a:spcAft>
            </a:pPr>
            <a:fld id="{ED250DFF-FBD3-4DF0-8B64-2C8DF121C4B7}" type="slidenum">
              <a:rPr lang="en-US">
                <a:solidFill>
                  <a:srgbClr val="FFFFFF"/>
                </a:solidFill>
              </a:rPr>
              <a:pPr fontAlgn="base">
                <a:spcBef>
                  <a:spcPct val="0"/>
                </a:spcBef>
                <a:spcAft>
                  <a:spcPct val="0"/>
                </a:spcAft>
              </a:pPr>
              <a:t>‹#›</a:t>
            </a:fld>
            <a:endParaRPr lang="en-US">
              <a:solidFill>
                <a:srgbClr val="FFFFFF"/>
              </a:solidFill>
            </a:endParaRPr>
          </a:p>
        </p:txBody>
      </p:sp>
      <p:sp>
        <p:nvSpPr>
          <p:cNvPr id="6164" name="Rectangle 20"/>
          <p:cNvSpPr>
            <a:spLocks noGrp="1" noChangeArrowheads="1"/>
          </p:cNvSpPr>
          <p:nvPr>
            <p:ph type="dt" sz="quarter" idx="2"/>
          </p:nvPr>
        </p:nvSpPr>
        <p:spPr bwMode="auto">
          <a:xfrm>
            <a:off x="1219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defRPr>
            </a:lvl1pPr>
          </a:lstStyle>
          <a:p>
            <a:pPr fontAlgn="base">
              <a:spcBef>
                <a:spcPct val="0"/>
              </a:spcBef>
              <a:spcAft>
                <a:spcPct val="0"/>
              </a:spcAft>
            </a:pPr>
            <a:fld id="{91538197-AB5E-4A26-A94F-5BF2E6C8057D}" type="datetime2">
              <a:rPr lang="en-US">
                <a:solidFill>
                  <a:srgbClr val="FFFFFF"/>
                </a:solidFill>
              </a:rPr>
              <a:pPr fontAlgn="base">
                <a:spcBef>
                  <a:spcPct val="0"/>
                </a:spcBef>
                <a:spcAft>
                  <a:spcPct val="0"/>
                </a:spcAft>
              </a:pPr>
              <a:t>Thursday, June 4, 15</a:t>
            </a:fld>
            <a:endParaRPr lang="en-US">
              <a:solidFill>
                <a:srgbClr val="FFFFFF"/>
              </a:solidFill>
            </a:endParaRPr>
          </a:p>
        </p:txBody>
      </p:sp>
    </p:spTree>
    <p:extLst>
      <p:ext uri="{BB962C8B-B14F-4D97-AF65-F5344CB8AC3E}">
        <p14:creationId xmlns:p14="http://schemas.microsoft.com/office/powerpoint/2010/main" val="17500757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fade">
                                      <p:cBhvr>
                                        <p:cTn id="7" dur="2000"/>
                                        <p:tgtEl>
                                          <p:spTgt spid="61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60"/>
                                        </p:tgtEl>
                                        <p:attrNameLst>
                                          <p:attrName>style.visibility</p:attrName>
                                        </p:attrNameLst>
                                      </p:cBhvr>
                                      <p:to>
                                        <p:strVal val="visible"/>
                                      </p:to>
                                    </p:set>
                                    <p:animEffect transition="in" filter="fade">
                                      <p:cBhvr>
                                        <p:cTn id="10" dur="20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P spid="6160" grpId="0">
        <p:tmplLst>
          <p:tmpl>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6160"/>
                        </p:tgtEl>
                        <p:attrNameLst>
                          <p:attrName>style.visibility</p:attrName>
                        </p:attrNameLst>
                      </p:cBhvr>
                      <p:to>
                        <p:strVal val="visible"/>
                      </p:to>
                    </p:set>
                    <p:animEffect transition="in" filter="fade">
                      <p:cBhvr>
                        <p:cTn dur="2000"/>
                        <p:tgtEl>
                          <p:spTgt spid="6160"/>
                        </p:tgtEl>
                      </p:cBhvr>
                    </p:animEffect>
                  </p:childTnLst>
                </p:cTn>
              </p:par>
            </p:tnLst>
          </p:tmpl>
        </p:tmplLst>
      </p:bldP>
    </p:bldLst>
  </p:timing>
  <p:hf hdr="0"/>
  <p:txStyles>
    <p:titleStyle>
      <a:lvl1pPr algn="l" rtl="0" fontAlgn="base">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2pPr>
      <a:lvl3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3pPr>
      <a:lvl4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4pPr>
      <a:lvl5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hyperlink" Target="mailto:craig@expertinsights.net" TargetMode="Externa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gif"/><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228600"/>
            <a:ext cx="7391400" cy="1476375"/>
          </a:xfrm>
        </p:spPr>
        <p:txBody>
          <a:bodyPr/>
          <a:lstStyle/>
          <a:p>
            <a:pPr eaLnBrk="1" hangingPunct="1">
              <a:buFont typeface="Wingdings" pitchFamily="2" charset="2"/>
              <a:buNone/>
              <a:defRPr/>
            </a:pPr>
            <a:endParaRPr lang="en-US" sz="3200" dirty="0" smtClean="0"/>
          </a:p>
        </p:txBody>
      </p:sp>
      <p:sp>
        <p:nvSpPr>
          <p:cNvPr id="4" name="Date Placeholder 3"/>
          <p:cNvSpPr>
            <a:spLocks noGrp="1"/>
          </p:cNvSpPr>
          <p:nvPr>
            <p:ph type="dt" sz="quarter" idx="2"/>
          </p:nvPr>
        </p:nvSpPr>
        <p:spPr>
          <a:xfrm>
            <a:off x="609600" y="6248400"/>
            <a:ext cx="2573575" cy="457200"/>
          </a:xfrm>
        </p:spPr>
        <p:txBody>
          <a:bodyPr/>
          <a:lstStyle/>
          <a:p>
            <a:pPr>
              <a:defRPr/>
            </a:pPr>
            <a:r>
              <a:rPr lang="en-US" sz="1600" dirty="0" smtClean="0">
                <a:solidFill>
                  <a:srgbClr val="FFFFFF"/>
                </a:solidFill>
              </a:rPr>
              <a:t>February 10, 2015</a:t>
            </a:r>
            <a:endParaRPr lang="en-US" sz="1600" dirty="0">
              <a:solidFill>
                <a:srgbClr val="FFFFFF"/>
              </a:solidFill>
            </a:endParaRPr>
          </a:p>
        </p:txBody>
      </p:sp>
      <p:sp>
        <p:nvSpPr>
          <p:cNvPr id="5" name="Footer Placeholder 4"/>
          <p:cNvSpPr>
            <a:spLocks noGrp="1"/>
          </p:cNvSpPr>
          <p:nvPr>
            <p:ph type="ftr" sz="quarter" idx="3"/>
          </p:nvPr>
        </p:nvSpPr>
        <p:spPr>
          <a:xfrm>
            <a:off x="533400" y="5920773"/>
            <a:ext cx="2943225" cy="457200"/>
          </a:xfrm>
        </p:spPr>
        <p:txBody>
          <a:bodyPr/>
          <a:lstStyle/>
          <a:p>
            <a:pPr>
              <a:defRPr/>
            </a:pPr>
            <a:r>
              <a:rPr lang="en-US" sz="1600" dirty="0" smtClean="0">
                <a:solidFill>
                  <a:srgbClr val="FFFFFF"/>
                </a:solidFill>
              </a:rPr>
              <a:t> AZ Bar Family Law Section </a:t>
            </a:r>
            <a:endParaRPr lang="en-US" sz="1600" dirty="0">
              <a:solidFill>
                <a:srgbClr val="FFFFFF"/>
              </a:solidFill>
            </a:endParaRPr>
          </a:p>
        </p:txBody>
      </p:sp>
      <p:pic>
        <p:nvPicPr>
          <p:cNvPr id="13" name="Picture 12" descr="\\jackie\Network Storage\EI Documents\Company Logo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4" y="228600"/>
            <a:ext cx="2638425" cy="1009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05174" y="5872671"/>
            <a:ext cx="5911175" cy="830997"/>
          </a:xfrm>
          <a:prstGeom prst="rect">
            <a:avLst/>
          </a:prstGeom>
        </p:spPr>
        <p:txBody>
          <a:bodyPr wrap="square" lIns="0">
            <a:spAutoFit/>
          </a:bodyPr>
          <a:lstStyle/>
          <a:p>
            <a:pPr marL="119063"/>
            <a:r>
              <a:rPr lang="en-US" sz="1600" dirty="0" smtClean="0"/>
              <a:t>Presented </a:t>
            </a:r>
            <a:r>
              <a:rPr lang="en-US" sz="1600" dirty="0"/>
              <a:t>by: Craig Reinmuth CPA,CFF, MST, </a:t>
            </a:r>
            <a:r>
              <a:rPr lang="en-US" sz="1600" dirty="0" smtClean="0"/>
              <a:t>EnCE, CGMA                President, Expert Insights, P.C. Scottsdale, AZ</a:t>
            </a:r>
          </a:p>
          <a:p>
            <a:r>
              <a:rPr lang="en-US" sz="1600" dirty="0"/>
              <a:t> </a:t>
            </a:r>
            <a:r>
              <a:rPr lang="en-US" sz="1600" dirty="0" smtClean="0"/>
              <a:t> (480)443-9064  www.expertinsights.net</a:t>
            </a:r>
            <a:endParaRPr lang="en-US" sz="1600" dirty="0"/>
          </a:p>
        </p:txBody>
      </p:sp>
      <p:sp>
        <p:nvSpPr>
          <p:cNvPr id="3" name="Rectangle 2"/>
          <p:cNvSpPr/>
          <p:nvPr/>
        </p:nvSpPr>
        <p:spPr>
          <a:xfrm>
            <a:off x="304800" y="2590800"/>
            <a:ext cx="5562600" cy="1569660"/>
          </a:xfrm>
          <a:prstGeom prst="rect">
            <a:avLst/>
          </a:prstGeom>
        </p:spPr>
        <p:txBody>
          <a:bodyPr wrap="square">
            <a:spAutoFit/>
          </a:bodyPr>
          <a:lstStyle/>
          <a:p>
            <a:r>
              <a:rPr lang="en-US" sz="3200" b="1" kern="0" dirty="0" smtClean="0">
                <a:solidFill>
                  <a:srgbClr val="EAEAEA"/>
                </a:solidFill>
                <a:effectLst>
                  <a:outerShdw blurRad="38100" dist="38100" dir="2700000" algn="tl">
                    <a:srgbClr val="000000"/>
                  </a:outerShdw>
                </a:effectLst>
                <a:ea typeface="+mj-ea"/>
              </a:rPr>
              <a:t>Make the Pursuit of Digital Data Work for You ….and Not Against You</a:t>
            </a:r>
            <a:endParaRPr lang="en-US" dirty="0"/>
          </a:p>
        </p:txBody>
      </p:sp>
      <p:pic>
        <p:nvPicPr>
          <p:cNvPr id="6" name="Picture 5" descr="imag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0" y="2680058"/>
            <a:ext cx="3492500" cy="2324100"/>
          </a:xfrm>
          <a:prstGeom prst="rect">
            <a:avLst/>
          </a:prstGeom>
        </p:spPr>
      </p:pic>
    </p:spTree>
    <p:extLst>
      <p:ext uri="{BB962C8B-B14F-4D97-AF65-F5344CB8AC3E}">
        <p14:creationId xmlns:p14="http://schemas.microsoft.com/office/powerpoint/2010/main" val="27400792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5257800" cy="1431925"/>
          </a:xfrm>
        </p:spPr>
        <p:txBody>
          <a:bodyPr/>
          <a:lstStyle/>
          <a:p>
            <a:r>
              <a:rPr lang="en-US" dirty="0" smtClean="0"/>
              <a:t>Negotiating with Opposing Counsel</a:t>
            </a:r>
            <a:endParaRPr lang="en-US" dirty="0"/>
          </a:p>
        </p:txBody>
      </p:sp>
      <p:sp>
        <p:nvSpPr>
          <p:cNvPr id="3" name="Content Placeholder 2"/>
          <p:cNvSpPr>
            <a:spLocks noGrp="1"/>
          </p:cNvSpPr>
          <p:nvPr>
            <p:ph idx="1"/>
          </p:nvPr>
        </p:nvSpPr>
        <p:spPr/>
        <p:txBody>
          <a:bodyPr/>
          <a:lstStyle/>
          <a:p>
            <a:r>
              <a:rPr lang="en-US" dirty="0"/>
              <a:t>Point out specific relevant information your client is aware </a:t>
            </a:r>
            <a:r>
              <a:rPr lang="en-US" dirty="0" smtClean="0"/>
              <a:t>of</a:t>
            </a:r>
          </a:p>
          <a:p>
            <a:pPr lvl="1"/>
            <a:r>
              <a:rPr lang="en-US" dirty="0" smtClean="0"/>
              <a:t>Examples/nature </a:t>
            </a:r>
            <a:r>
              <a:rPr lang="en-US" dirty="0"/>
              <a:t>of spouses’ </a:t>
            </a:r>
            <a:r>
              <a:rPr lang="en-US" dirty="0" smtClean="0"/>
              <a:t>business</a:t>
            </a:r>
          </a:p>
          <a:p>
            <a:r>
              <a:rPr lang="en-US" dirty="0" smtClean="0"/>
              <a:t>Meet </a:t>
            </a:r>
            <a:r>
              <a:rPr lang="en-US" dirty="0"/>
              <a:t>and </a:t>
            </a:r>
            <a:r>
              <a:rPr lang="en-US" dirty="0" smtClean="0"/>
              <a:t>Confer</a:t>
            </a:r>
          </a:p>
          <a:p>
            <a:pPr lvl="1"/>
            <a:r>
              <a:rPr lang="en-US" dirty="0" smtClean="0"/>
              <a:t>Work out a mutually comfortable plan</a:t>
            </a:r>
          </a:p>
          <a:p>
            <a:pPr lvl="1"/>
            <a:r>
              <a:rPr lang="en-US" dirty="0" smtClean="0"/>
              <a:t>Terms, time frames, privileged terms</a:t>
            </a:r>
          </a:p>
          <a:p>
            <a:r>
              <a:rPr lang="en-US" dirty="0" smtClean="0"/>
              <a:t>Form of production (native)</a:t>
            </a:r>
          </a:p>
          <a:p>
            <a:pPr lvl="1"/>
            <a:r>
              <a:rPr lang="en-US" dirty="0" smtClean="0"/>
              <a:t>Be up front and direct</a:t>
            </a:r>
            <a:endParaRPr lang="en-US" dirty="0"/>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10</a:t>
            </a:fld>
            <a:endParaRPr lang="en-US">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pic>
        <p:nvPicPr>
          <p:cNvPr id="7" name="Picture 2" descr="C:\Users\craig\Documents\Mom and Dad\Desktop\Tiffany Presentation Dec 2012\istock_000000513135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325" y="27432"/>
            <a:ext cx="1082675" cy="1556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raig\Documents\Mom and Dad\Desktop\Presentation photos\img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 y="27432"/>
            <a:ext cx="2624328" cy="147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0736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Opposing Counsel or Their Client “Doesn’t Get It”</a:t>
            </a:r>
            <a:endParaRPr lang="en-US" dirty="0"/>
          </a:p>
        </p:txBody>
      </p:sp>
      <p:sp>
        <p:nvSpPr>
          <p:cNvPr id="3" name="Content Placeholder 2"/>
          <p:cNvSpPr>
            <a:spLocks noGrp="1"/>
          </p:cNvSpPr>
          <p:nvPr>
            <p:ph idx="1"/>
          </p:nvPr>
        </p:nvSpPr>
        <p:spPr>
          <a:xfrm>
            <a:off x="914400" y="1981200"/>
            <a:ext cx="7924800" cy="4114800"/>
          </a:xfrm>
        </p:spPr>
        <p:txBody>
          <a:bodyPr/>
          <a:lstStyle/>
          <a:p>
            <a:r>
              <a:rPr lang="en-US" dirty="0" smtClean="0"/>
              <a:t>Motion to Compel (get help)</a:t>
            </a:r>
          </a:p>
          <a:p>
            <a:pPr lvl="1"/>
            <a:r>
              <a:rPr lang="en-US" dirty="0" smtClean="0"/>
              <a:t>Request early case assessment of CF expert</a:t>
            </a:r>
          </a:p>
          <a:p>
            <a:pPr lvl="1"/>
            <a:r>
              <a:rPr lang="en-US" dirty="0" smtClean="0"/>
              <a:t>Include CV of CF Expert (with appropriate level of experience)</a:t>
            </a:r>
          </a:p>
          <a:p>
            <a:pPr lvl="1"/>
            <a:r>
              <a:rPr lang="en-US" dirty="0" smtClean="0"/>
              <a:t>Ask CV expert to provide protocol</a:t>
            </a:r>
          </a:p>
          <a:p>
            <a:pPr lvl="1"/>
            <a:r>
              <a:rPr lang="en-US" dirty="0" smtClean="0"/>
              <a:t>Shows Judge you have everything in control and Judge does not have any risk in granting your Motion</a:t>
            </a:r>
          </a:p>
          <a:p>
            <a:r>
              <a:rPr lang="en-US" dirty="0" smtClean="0"/>
              <a:t>Discovery Master or CF </a:t>
            </a:r>
            <a:r>
              <a:rPr lang="en-US" dirty="0"/>
              <a:t>Expert</a:t>
            </a:r>
          </a:p>
          <a:p>
            <a:endParaRPr lang="en-US" dirty="0"/>
          </a:p>
        </p:txBody>
      </p:sp>
      <p:sp>
        <p:nvSpPr>
          <p:cNvPr id="4" name="Footer Placeholder 3"/>
          <p:cNvSpPr>
            <a:spLocks noGrp="1"/>
          </p:cNvSpPr>
          <p:nvPr>
            <p:ph type="ftr" sz="quarter" idx="10"/>
          </p:nvPr>
        </p:nvSpPr>
        <p:spPr/>
        <p:txBody>
          <a:body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20664343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of Special Master</a:t>
            </a:r>
            <a:endParaRPr lang="en-US" dirty="0"/>
          </a:p>
        </p:txBody>
      </p:sp>
      <p:sp>
        <p:nvSpPr>
          <p:cNvPr id="3" name="Content Placeholder 2"/>
          <p:cNvSpPr>
            <a:spLocks noGrp="1"/>
          </p:cNvSpPr>
          <p:nvPr>
            <p:ph idx="1"/>
          </p:nvPr>
        </p:nvSpPr>
        <p:spPr>
          <a:xfrm>
            <a:off x="1066800" y="1981200"/>
            <a:ext cx="8077200" cy="4114800"/>
          </a:xfrm>
        </p:spPr>
        <p:txBody>
          <a:bodyPr/>
          <a:lstStyle/>
          <a:p>
            <a:r>
              <a:rPr lang="en-US" dirty="0" smtClean="0"/>
              <a:t>Naturally, governed by Minute Entry</a:t>
            </a:r>
          </a:p>
          <a:p>
            <a:r>
              <a:rPr lang="en-US" dirty="0" smtClean="0"/>
              <a:t>Rule 71: SM to make all measures necessary or proper for the efficient performance of their duties</a:t>
            </a:r>
          </a:p>
          <a:p>
            <a:pPr lvl="1"/>
            <a:r>
              <a:rPr lang="en-US" dirty="0" smtClean="0"/>
              <a:t>Includes ruling on admissibility of evidence</a:t>
            </a:r>
          </a:p>
          <a:p>
            <a:pPr lvl="1"/>
            <a:r>
              <a:rPr lang="en-US" dirty="0"/>
              <a:t>“Likely to lead to discovery of admissible evidence</a:t>
            </a:r>
            <a:r>
              <a:rPr lang="en-US" dirty="0" smtClean="0"/>
              <a:t>”</a:t>
            </a:r>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12</a:t>
            </a:fld>
            <a:endParaRPr lang="en-US">
              <a:solidFill>
                <a:srgbClr val="FFFFFF"/>
              </a:solidFill>
            </a:endParaRPr>
          </a:p>
        </p:txBody>
      </p:sp>
    </p:spTree>
    <p:extLst>
      <p:ext uri="{BB962C8B-B14F-4D97-AF65-F5344CB8AC3E}">
        <p14:creationId xmlns:p14="http://schemas.microsoft.com/office/powerpoint/2010/main" val="17384959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Special Master</a:t>
            </a:r>
            <a:endParaRPr lang="en-US" dirty="0"/>
          </a:p>
        </p:txBody>
      </p:sp>
      <p:sp>
        <p:nvSpPr>
          <p:cNvPr id="3" name="Content Placeholder 2"/>
          <p:cNvSpPr>
            <a:spLocks noGrp="1"/>
          </p:cNvSpPr>
          <p:nvPr>
            <p:ph idx="1"/>
          </p:nvPr>
        </p:nvSpPr>
        <p:spPr>
          <a:xfrm>
            <a:off x="1066800" y="2362200"/>
            <a:ext cx="7543800" cy="3733800"/>
          </a:xfrm>
        </p:spPr>
        <p:txBody>
          <a:bodyPr/>
          <a:lstStyle/>
          <a:p>
            <a:r>
              <a:rPr lang="en-US" dirty="0"/>
              <a:t>Search terms/dates</a:t>
            </a:r>
          </a:p>
          <a:p>
            <a:r>
              <a:rPr lang="en-US" dirty="0" smtClean="0"/>
              <a:t>Filtering</a:t>
            </a:r>
          </a:p>
          <a:p>
            <a:r>
              <a:rPr lang="en-US" dirty="0" smtClean="0"/>
              <a:t>Who </a:t>
            </a:r>
            <a:r>
              <a:rPr lang="en-US" dirty="0"/>
              <a:t>will review for relevancy</a:t>
            </a:r>
          </a:p>
          <a:p>
            <a:r>
              <a:rPr lang="en-US" dirty="0"/>
              <a:t>Document protocol at onset</a:t>
            </a:r>
          </a:p>
          <a:p>
            <a:endParaRPr lang="en-US" dirty="0"/>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13</a:t>
            </a:fld>
            <a:endParaRPr lang="en-US">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4302723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 in a Good Computer Forensic Expert</a:t>
            </a:r>
            <a:endParaRPr lang="en-US" dirty="0"/>
          </a:p>
        </p:txBody>
      </p:sp>
      <p:sp>
        <p:nvSpPr>
          <p:cNvPr id="3" name="Content Placeholder 2"/>
          <p:cNvSpPr>
            <a:spLocks noGrp="1"/>
          </p:cNvSpPr>
          <p:nvPr>
            <p:ph idx="1"/>
          </p:nvPr>
        </p:nvSpPr>
        <p:spPr>
          <a:xfrm>
            <a:off x="838200" y="1981200"/>
            <a:ext cx="8305800" cy="4114800"/>
          </a:xfrm>
        </p:spPr>
        <p:txBody>
          <a:bodyPr/>
          <a:lstStyle/>
          <a:p>
            <a:r>
              <a:rPr lang="en-US" dirty="0" smtClean="0"/>
              <a:t>Years experience; Been there done that</a:t>
            </a:r>
          </a:p>
          <a:p>
            <a:r>
              <a:rPr lang="en-US" dirty="0" smtClean="0"/>
              <a:t>Well respected by counsel and judges</a:t>
            </a:r>
          </a:p>
          <a:p>
            <a:r>
              <a:rPr lang="en-US" dirty="0" smtClean="0"/>
              <a:t>Proper credentials</a:t>
            </a:r>
          </a:p>
          <a:p>
            <a:r>
              <a:rPr lang="en-US" dirty="0" smtClean="0"/>
              <a:t>Make sure they remain current</a:t>
            </a:r>
          </a:p>
          <a:p>
            <a:r>
              <a:rPr lang="en-US" dirty="0" smtClean="0"/>
              <a:t>Similar cases? Ask </a:t>
            </a:r>
            <a:r>
              <a:rPr lang="en-US" dirty="0"/>
              <a:t>for sample </a:t>
            </a:r>
            <a:r>
              <a:rPr lang="en-US" dirty="0" smtClean="0"/>
              <a:t>report</a:t>
            </a:r>
          </a:p>
          <a:p>
            <a:r>
              <a:rPr lang="en-US" dirty="0"/>
              <a:t>Ways to make sure you got it </a:t>
            </a:r>
            <a:r>
              <a:rPr lang="en-US" dirty="0" smtClean="0"/>
              <a:t>all</a:t>
            </a:r>
          </a:p>
          <a:p>
            <a:r>
              <a:rPr lang="en-US" dirty="0" smtClean="0"/>
              <a:t>Knows where to look (vs. you telling them)</a:t>
            </a:r>
          </a:p>
          <a:p>
            <a:endParaRPr lang="en-US" dirty="0" smtClean="0"/>
          </a:p>
          <a:p>
            <a:endParaRPr lang="en-US" dirty="0"/>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14</a:t>
            </a:fld>
            <a:endParaRPr lang="en-US">
              <a:solidFill>
                <a:srgbClr val="FFFFFF"/>
              </a:solidFill>
            </a:endParaRPr>
          </a:p>
        </p:txBody>
      </p:sp>
    </p:spTree>
    <p:extLst>
      <p:ext uri="{BB962C8B-B14F-4D97-AF65-F5344CB8AC3E}">
        <p14:creationId xmlns:p14="http://schemas.microsoft.com/office/powerpoint/2010/main" val="7849606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066800" y="304800"/>
            <a:ext cx="7086600" cy="1219200"/>
          </a:xfrm>
        </p:spPr>
        <p:txBody>
          <a:bodyPr/>
          <a:lstStyle/>
          <a:p>
            <a:r>
              <a:rPr lang="en-US" sz="3600" dirty="0" smtClean="0"/>
              <a:t>Digital </a:t>
            </a:r>
            <a:r>
              <a:rPr lang="en-US" sz="3600" dirty="0"/>
              <a:t>Forensics in Each Stage of Litigation Process</a:t>
            </a:r>
          </a:p>
        </p:txBody>
      </p:sp>
      <p:sp>
        <p:nvSpPr>
          <p:cNvPr id="2" name="Footer Placeholder 1"/>
          <p:cNvSpPr>
            <a:spLocks noGrp="1"/>
          </p:cNvSpPr>
          <p:nvPr>
            <p:ph type="ftr" sz="quarter" idx="10"/>
          </p:nvPr>
        </p:nvSpPr>
        <p:spPr/>
        <p:txBody>
          <a:bodyPr/>
          <a:lstStyle/>
          <a:p>
            <a:r>
              <a:rPr lang="en-US" smtClean="0">
                <a:solidFill>
                  <a:srgbClr val="FFFFFF"/>
                </a:solidFill>
              </a:rPr>
              <a:t>Arizona State Bar</a:t>
            </a:r>
            <a:endParaRPr lang="en-US">
              <a:solidFill>
                <a:srgbClr val="FFFFFF"/>
              </a:solidFill>
            </a:endParaRPr>
          </a:p>
        </p:txBody>
      </p:sp>
      <p:sp>
        <p:nvSpPr>
          <p:cNvPr id="13" name="Date Placeholder 5"/>
          <p:cNvSpPr>
            <a:spLocks noGrp="1"/>
          </p:cNvSpPr>
          <p:nvPr>
            <p:ph type="dt" sz="quarter" idx="12"/>
          </p:nvPr>
        </p:nvSpPr>
        <p:spPr/>
        <p:txBody>
          <a:bodyPr/>
          <a:lstStyle/>
          <a:p>
            <a:r>
              <a:rPr lang="en-US" smtClean="0">
                <a:solidFill>
                  <a:srgbClr val="FFFFFF"/>
                </a:solidFill>
              </a:rPr>
              <a:t>November 4, 2010</a:t>
            </a:r>
            <a:endParaRPr lang="en-US">
              <a:solidFill>
                <a:srgbClr val="FFFFFF"/>
              </a:solidFill>
            </a:endParaRPr>
          </a:p>
        </p:txBody>
      </p:sp>
      <p:sp>
        <p:nvSpPr>
          <p:cNvPr id="116739" name="Rectangle 3"/>
          <p:cNvSpPr>
            <a:spLocks noChangeArrowheads="1"/>
          </p:cNvSpPr>
          <p:nvPr/>
        </p:nvSpPr>
        <p:spPr bwMode="auto">
          <a:xfrm>
            <a:off x="7162800" y="2286000"/>
            <a:ext cx="1981200" cy="41910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fontAlgn="base">
              <a:spcBef>
                <a:spcPct val="0"/>
              </a:spcBef>
              <a:spcAft>
                <a:spcPct val="0"/>
              </a:spcAft>
              <a:buFontTx/>
              <a:buChar char="•"/>
            </a:pPr>
            <a:r>
              <a:rPr lang="en-US" sz="1700" dirty="0" smtClean="0">
                <a:solidFill>
                  <a:srgbClr val="000066"/>
                </a:solidFill>
              </a:rPr>
              <a:t>Defendable Reports</a:t>
            </a:r>
            <a:endParaRPr lang="en-US" sz="1700" dirty="0">
              <a:solidFill>
                <a:srgbClr val="000066"/>
              </a:solidFill>
            </a:endParaRPr>
          </a:p>
          <a:p>
            <a:pPr marL="231775" indent="-231775" fontAlgn="base">
              <a:spcBef>
                <a:spcPct val="0"/>
              </a:spcBef>
              <a:spcAft>
                <a:spcPct val="0"/>
              </a:spcAft>
              <a:buFontTx/>
              <a:buChar char="•"/>
            </a:pPr>
            <a:r>
              <a:rPr lang="en-US" sz="1700" dirty="0" smtClean="0">
                <a:solidFill>
                  <a:srgbClr val="000066"/>
                </a:solidFill>
              </a:rPr>
              <a:t>Understandable Testimony</a:t>
            </a:r>
          </a:p>
          <a:p>
            <a:pPr marL="231775" indent="-231775" fontAlgn="base">
              <a:spcBef>
                <a:spcPct val="0"/>
              </a:spcBef>
              <a:spcAft>
                <a:spcPct val="0"/>
              </a:spcAft>
              <a:buFontTx/>
              <a:buChar char="•"/>
            </a:pPr>
            <a:r>
              <a:rPr lang="en-US" sz="1700" dirty="0" smtClean="0">
                <a:solidFill>
                  <a:srgbClr val="000066"/>
                </a:solidFill>
              </a:rPr>
              <a:t>Integrity </a:t>
            </a:r>
            <a:r>
              <a:rPr lang="en-US" sz="1700" dirty="0">
                <a:solidFill>
                  <a:srgbClr val="000066"/>
                </a:solidFill>
              </a:rPr>
              <a:t>of Data</a:t>
            </a:r>
          </a:p>
          <a:p>
            <a:pPr marL="231775" indent="-231775" fontAlgn="base">
              <a:spcBef>
                <a:spcPct val="0"/>
              </a:spcBef>
              <a:spcAft>
                <a:spcPct val="0"/>
              </a:spcAft>
              <a:buFontTx/>
              <a:buChar char="•"/>
            </a:pPr>
            <a:r>
              <a:rPr lang="en-US" sz="1700" dirty="0">
                <a:solidFill>
                  <a:srgbClr val="000066"/>
                </a:solidFill>
              </a:rPr>
              <a:t>Vulnerability Assessment</a:t>
            </a:r>
          </a:p>
          <a:p>
            <a:pPr marL="231775" indent="-231775" fontAlgn="base">
              <a:spcBef>
                <a:spcPct val="0"/>
              </a:spcBef>
              <a:spcAft>
                <a:spcPct val="0"/>
              </a:spcAft>
              <a:buFontTx/>
              <a:buChar char="•"/>
            </a:pPr>
            <a:r>
              <a:rPr lang="en-US" sz="1700" dirty="0">
                <a:solidFill>
                  <a:srgbClr val="000066"/>
                </a:solidFill>
              </a:rPr>
              <a:t>Opposing Expert Cross Examination</a:t>
            </a:r>
          </a:p>
          <a:p>
            <a:pPr marL="231775" indent="-231775" fontAlgn="base">
              <a:spcBef>
                <a:spcPct val="0"/>
              </a:spcBef>
              <a:spcAft>
                <a:spcPct val="0"/>
              </a:spcAft>
              <a:buFontTx/>
              <a:buChar char="•"/>
            </a:pPr>
            <a:r>
              <a:rPr lang="en-US" sz="1700" dirty="0" smtClean="0">
                <a:solidFill>
                  <a:srgbClr val="000066"/>
                </a:solidFill>
              </a:rPr>
              <a:t>Prior Experience </a:t>
            </a:r>
            <a:r>
              <a:rPr lang="en-US" sz="1700" dirty="0">
                <a:solidFill>
                  <a:srgbClr val="000066"/>
                </a:solidFill>
              </a:rPr>
              <a:t>Reputation</a:t>
            </a:r>
          </a:p>
        </p:txBody>
      </p:sp>
      <p:sp>
        <p:nvSpPr>
          <p:cNvPr id="116740" name="Rectangle 4"/>
          <p:cNvSpPr>
            <a:spLocks noChangeArrowheads="1"/>
          </p:cNvSpPr>
          <p:nvPr/>
        </p:nvSpPr>
        <p:spPr bwMode="auto">
          <a:xfrm>
            <a:off x="4953000" y="2286000"/>
            <a:ext cx="2209800" cy="4191000"/>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indent="-233363" fontAlgn="base">
              <a:spcBef>
                <a:spcPct val="0"/>
              </a:spcBef>
              <a:spcAft>
                <a:spcPct val="0"/>
              </a:spcAft>
              <a:buFontTx/>
              <a:buChar char="•"/>
            </a:pPr>
            <a:r>
              <a:rPr lang="en-US" sz="1700" dirty="0" smtClean="0">
                <a:solidFill>
                  <a:srgbClr val="000066"/>
                </a:solidFill>
              </a:rPr>
              <a:t>Getting all data needed to represent client</a:t>
            </a:r>
          </a:p>
          <a:p>
            <a:pPr marL="341313" indent="-233363" fontAlgn="base">
              <a:spcBef>
                <a:spcPct val="0"/>
              </a:spcBef>
              <a:spcAft>
                <a:spcPct val="0"/>
              </a:spcAft>
              <a:buFontTx/>
              <a:buChar char="•"/>
            </a:pPr>
            <a:r>
              <a:rPr lang="en-US" sz="1700" dirty="0" smtClean="0">
                <a:solidFill>
                  <a:srgbClr val="000066"/>
                </a:solidFill>
              </a:rPr>
              <a:t>Determine user intent</a:t>
            </a:r>
          </a:p>
          <a:p>
            <a:pPr marL="341313" indent="-233363" fontAlgn="base">
              <a:spcBef>
                <a:spcPct val="0"/>
              </a:spcBef>
              <a:spcAft>
                <a:spcPct val="0"/>
              </a:spcAft>
              <a:buFontTx/>
              <a:buChar char="•"/>
            </a:pPr>
            <a:r>
              <a:rPr lang="en-US" sz="1700" dirty="0" smtClean="0">
                <a:solidFill>
                  <a:srgbClr val="000066"/>
                </a:solidFill>
              </a:rPr>
              <a:t>Restoration </a:t>
            </a:r>
            <a:r>
              <a:rPr lang="en-US" sz="1700" dirty="0">
                <a:solidFill>
                  <a:srgbClr val="000066"/>
                </a:solidFill>
              </a:rPr>
              <a:t>of </a:t>
            </a:r>
          </a:p>
          <a:p>
            <a:pPr marL="341313" indent="-233363" fontAlgn="base">
              <a:spcBef>
                <a:spcPct val="0"/>
              </a:spcBef>
              <a:spcAft>
                <a:spcPct val="0"/>
              </a:spcAft>
            </a:pPr>
            <a:r>
              <a:rPr lang="en-US" sz="1700" dirty="0">
                <a:solidFill>
                  <a:srgbClr val="000066"/>
                </a:solidFill>
              </a:rPr>
              <a:t>   Deleted Files</a:t>
            </a:r>
          </a:p>
          <a:p>
            <a:pPr marL="341313" indent="-233363" fontAlgn="base">
              <a:spcBef>
                <a:spcPct val="0"/>
              </a:spcBef>
              <a:spcAft>
                <a:spcPct val="0"/>
              </a:spcAft>
              <a:buFontTx/>
              <a:buChar char="•"/>
            </a:pPr>
            <a:r>
              <a:rPr lang="en-US" sz="1700" dirty="0" smtClean="0">
                <a:solidFill>
                  <a:srgbClr val="000066"/>
                </a:solidFill>
              </a:rPr>
              <a:t>Review all relevant ESI</a:t>
            </a:r>
          </a:p>
          <a:p>
            <a:pPr marL="341313" indent="-233363" fontAlgn="base">
              <a:spcBef>
                <a:spcPct val="0"/>
              </a:spcBef>
              <a:spcAft>
                <a:spcPct val="0"/>
              </a:spcAft>
              <a:buFontTx/>
              <a:buChar char="•"/>
            </a:pPr>
            <a:r>
              <a:rPr lang="en-US" sz="1700" dirty="0" smtClean="0">
                <a:solidFill>
                  <a:srgbClr val="000066"/>
                </a:solidFill>
              </a:rPr>
              <a:t>Printing/burning activity</a:t>
            </a:r>
          </a:p>
          <a:p>
            <a:pPr marL="341313" indent="-233363" fontAlgn="base">
              <a:spcBef>
                <a:spcPct val="0"/>
              </a:spcBef>
              <a:spcAft>
                <a:spcPct val="0"/>
              </a:spcAft>
              <a:buFontTx/>
              <a:buChar char="•"/>
            </a:pPr>
            <a:r>
              <a:rPr lang="en-US" sz="1700" dirty="0" smtClean="0">
                <a:solidFill>
                  <a:srgbClr val="000066"/>
                </a:solidFill>
              </a:rPr>
              <a:t>Internet activity</a:t>
            </a:r>
          </a:p>
          <a:p>
            <a:pPr marL="341313" indent="-233363" fontAlgn="base">
              <a:spcBef>
                <a:spcPct val="0"/>
              </a:spcBef>
              <a:spcAft>
                <a:spcPct val="0"/>
              </a:spcAft>
              <a:buFontTx/>
              <a:buChar char="•"/>
            </a:pPr>
            <a:r>
              <a:rPr lang="en-US" sz="1700" dirty="0" smtClean="0">
                <a:solidFill>
                  <a:srgbClr val="000066"/>
                </a:solidFill>
              </a:rPr>
              <a:t>Spoliation of Evidence</a:t>
            </a:r>
          </a:p>
          <a:p>
            <a:pPr marL="341313" indent="-233363" fontAlgn="base">
              <a:spcBef>
                <a:spcPct val="0"/>
              </a:spcBef>
              <a:spcAft>
                <a:spcPct val="0"/>
              </a:spcAft>
              <a:buFontTx/>
              <a:buChar char="•"/>
            </a:pPr>
            <a:r>
              <a:rPr lang="en-US" sz="1700" dirty="0" smtClean="0">
                <a:solidFill>
                  <a:srgbClr val="000066"/>
                </a:solidFill>
              </a:rPr>
              <a:t>Knowledge of case law</a:t>
            </a:r>
            <a:endParaRPr lang="en-US" sz="1700" dirty="0">
              <a:solidFill>
                <a:srgbClr val="000066"/>
              </a:solidFill>
            </a:endParaRPr>
          </a:p>
        </p:txBody>
      </p:sp>
      <p:sp>
        <p:nvSpPr>
          <p:cNvPr id="116741" name="Rectangle 5"/>
          <p:cNvSpPr>
            <a:spLocks noChangeArrowheads="1"/>
          </p:cNvSpPr>
          <p:nvPr/>
        </p:nvSpPr>
        <p:spPr bwMode="auto">
          <a:xfrm>
            <a:off x="2590800" y="2286000"/>
            <a:ext cx="2362200" cy="41910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8125" indent="-238125" fontAlgn="base">
              <a:spcBef>
                <a:spcPct val="0"/>
              </a:spcBef>
              <a:spcAft>
                <a:spcPct val="0"/>
              </a:spcAft>
              <a:buFontTx/>
              <a:buChar char="•"/>
            </a:pPr>
            <a:r>
              <a:rPr lang="en-US" sz="1700" dirty="0" smtClean="0">
                <a:solidFill>
                  <a:srgbClr val="000066"/>
                </a:solidFill>
              </a:rPr>
              <a:t>Attend Meet and Confer</a:t>
            </a:r>
            <a:endParaRPr lang="en-US" sz="1700" dirty="0">
              <a:solidFill>
                <a:srgbClr val="000066"/>
              </a:solidFill>
            </a:endParaRPr>
          </a:p>
          <a:p>
            <a:pPr marL="238125" indent="-238125" fontAlgn="base">
              <a:spcBef>
                <a:spcPct val="0"/>
              </a:spcBef>
              <a:spcAft>
                <a:spcPct val="0"/>
              </a:spcAft>
              <a:buFontTx/>
              <a:buChar char="•"/>
            </a:pPr>
            <a:r>
              <a:rPr lang="en-US" sz="1700" dirty="0" smtClean="0">
                <a:solidFill>
                  <a:srgbClr val="000066"/>
                </a:solidFill>
              </a:rPr>
              <a:t>Types </a:t>
            </a:r>
            <a:r>
              <a:rPr lang="en-US" sz="1700" dirty="0">
                <a:solidFill>
                  <a:srgbClr val="000066"/>
                </a:solidFill>
              </a:rPr>
              <a:t>of Electronic Evidence to Request</a:t>
            </a:r>
          </a:p>
          <a:p>
            <a:pPr marL="238125" indent="-238125" fontAlgn="base">
              <a:spcBef>
                <a:spcPct val="0"/>
              </a:spcBef>
              <a:spcAft>
                <a:spcPct val="0"/>
              </a:spcAft>
              <a:buFontTx/>
              <a:buChar char="•"/>
            </a:pPr>
            <a:r>
              <a:rPr lang="en-US" sz="1700" dirty="0">
                <a:solidFill>
                  <a:srgbClr val="000066"/>
                </a:solidFill>
              </a:rPr>
              <a:t>Secure Collection &amp; Preservation</a:t>
            </a:r>
          </a:p>
          <a:p>
            <a:pPr marL="238125" indent="-238125" fontAlgn="base">
              <a:spcBef>
                <a:spcPct val="0"/>
              </a:spcBef>
              <a:spcAft>
                <a:spcPct val="0"/>
              </a:spcAft>
              <a:buFontTx/>
              <a:buChar char="•"/>
            </a:pPr>
            <a:r>
              <a:rPr lang="en-US" sz="1700" dirty="0" smtClean="0">
                <a:solidFill>
                  <a:srgbClr val="000066"/>
                </a:solidFill>
              </a:rPr>
              <a:t>Detect use of </a:t>
            </a:r>
            <a:r>
              <a:rPr lang="en-US" sz="1700" dirty="0">
                <a:solidFill>
                  <a:srgbClr val="000066"/>
                </a:solidFill>
              </a:rPr>
              <a:t>S</a:t>
            </a:r>
            <a:r>
              <a:rPr lang="en-US" sz="1700" dirty="0" smtClean="0">
                <a:solidFill>
                  <a:srgbClr val="000066"/>
                </a:solidFill>
              </a:rPr>
              <a:t>torage Devices/ Data Downloads</a:t>
            </a:r>
          </a:p>
          <a:p>
            <a:pPr marL="238125" indent="-238125" fontAlgn="base">
              <a:spcBef>
                <a:spcPct val="0"/>
              </a:spcBef>
              <a:spcAft>
                <a:spcPct val="0"/>
              </a:spcAft>
              <a:buFontTx/>
              <a:buChar char="•"/>
            </a:pPr>
            <a:r>
              <a:rPr lang="en-US" sz="1700" dirty="0">
                <a:solidFill>
                  <a:srgbClr val="000066"/>
                </a:solidFill>
              </a:rPr>
              <a:t>Motion to </a:t>
            </a:r>
            <a:r>
              <a:rPr lang="en-US" sz="1700" dirty="0" smtClean="0">
                <a:solidFill>
                  <a:srgbClr val="000066"/>
                </a:solidFill>
              </a:rPr>
              <a:t>Compel</a:t>
            </a:r>
            <a:endParaRPr lang="en-US" sz="1700" dirty="0">
              <a:solidFill>
                <a:srgbClr val="000066"/>
              </a:solidFill>
            </a:endParaRPr>
          </a:p>
          <a:p>
            <a:pPr marL="238125" indent="-238125" fontAlgn="base">
              <a:spcBef>
                <a:spcPct val="0"/>
              </a:spcBef>
              <a:spcAft>
                <a:spcPct val="0"/>
              </a:spcAft>
              <a:buFontTx/>
              <a:buChar char="•"/>
            </a:pPr>
            <a:r>
              <a:rPr lang="en-US" sz="1700" dirty="0" smtClean="0">
                <a:solidFill>
                  <a:srgbClr val="000066"/>
                </a:solidFill>
              </a:rPr>
              <a:t>Opposing Expert –</a:t>
            </a:r>
          </a:p>
          <a:p>
            <a:pPr fontAlgn="base">
              <a:spcBef>
                <a:spcPct val="0"/>
              </a:spcBef>
              <a:spcAft>
                <a:spcPct val="0"/>
              </a:spcAft>
            </a:pPr>
            <a:r>
              <a:rPr lang="en-US" sz="1700" dirty="0" smtClean="0">
                <a:solidFill>
                  <a:srgbClr val="000066"/>
                </a:solidFill>
              </a:rPr>
              <a:t>    Deposition/Rebuke</a:t>
            </a:r>
          </a:p>
          <a:p>
            <a:pPr fontAlgn="base">
              <a:spcBef>
                <a:spcPct val="0"/>
              </a:spcBef>
              <a:spcAft>
                <a:spcPct val="0"/>
              </a:spcAft>
            </a:pPr>
            <a:r>
              <a:rPr lang="en-US" sz="1700" dirty="0" smtClean="0">
                <a:solidFill>
                  <a:srgbClr val="000066"/>
                </a:solidFill>
              </a:rPr>
              <a:t>    Findings</a:t>
            </a:r>
          </a:p>
          <a:p>
            <a:pPr marL="238125" indent="-238125" fontAlgn="base">
              <a:spcBef>
                <a:spcPct val="0"/>
              </a:spcBef>
              <a:spcAft>
                <a:spcPct val="0"/>
              </a:spcAft>
              <a:buFontTx/>
              <a:buChar char="•"/>
            </a:pPr>
            <a:r>
              <a:rPr lang="en-US" sz="1700" dirty="0" smtClean="0">
                <a:solidFill>
                  <a:srgbClr val="000066"/>
                </a:solidFill>
              </a:rPr>
              <a:t>Attend meetings with Judge</a:t>
            </a:r>
          </a:p>
          <a:p>
            <a:pPr fontAlgn="base">
              <a:spcBef>
                <a:spcPct val="0"/>
              </a:spcBef>
              <a:spcAft>
                <a:spcPct val="0"/>
              </a:spcAft>
            </a:pPr>
            <a:endParaRPr lang="en-US" sz="1700" dirty="0">
              <a:solidFill>
                <a:srgbClr val="000066"/>
              </a:solidFill>
            </a:endParaRPr>
          </a:p>
        </p:txBody>
      </p:sp>
      <p:sp>
        <p:nvSpPr>
          <p:cNvPr id="116742" name="Rectangle 6"/>
          <p:cNvSpPr>
            <a:spLocks noChangeArrowheads="1"/>
          </p:cNvSpPr>
          <p:nvPr/>
        </p:nvSpPr>
        <p:spPr bwMode="auto">
          <a:xfrm>
            <a:off x="228600" y="2286000"/>
            <a:ext cx="2362200" cy="4191000"/>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8125" indent="-238125" fontAlgn="base">
              <a:spcBef>
                <a:spcPct val="0"/>
              </a:spcBef>
              <a:spcAft>
                <a:spcPct val="0"/>
              </a:spcAft>
              <a:buFontTx/>
              <a:buChar char="•"/>
            </a:pPr>
            <a:r>
              <a:rPr lang="en-US" sz="1700" dirty="0">
                <a:solidFill>
                  <a:srgbClr val="000066"/>
                </a:solidFill>
              </a:rPr>
              <a:t>Data preservation</a:t>
            </a:r>
          </a:p>
          <a:p>
            <a:pPr marL="238125" indent="-238125" fontAlgn="base">
              <a:spcBef>
                <a:spcPct val="0"/>
              </a:spcBef>
              <a:spcAft>
                <a:spcPct val="0"/>
              </a:spcAft>
              <a:buFontTx/>
              <a:buChar char="•"/>
            </a:pPr>
            <a:r>
              <a:rPr lang="en-US" sz="1700" dirty="0" smtClean="0">
                <a:solidFill>
                  <a:srgbClr val="000066"/>
                </a:solidFill>
              </a:rPr>
              <a:t>Identify </a:t>
            </a:r>
            <a:r>
              <a:rPr lang="en-US" sz="1700" dirty="0">
                <a:solidFill>
                  <a:srgbClr val="000066"/>
                </a:solidFill>
              </a:rPr>
              <a:t>Electronic Evidence Sources</a:t>
            </a:r>
          </a:p>
          <a:p>
            <a:pPr marL="238125" indent="-238125" fontAlgn="base">
              <a:spcBef>
                <a:spcPct val="0"/>
              </a:spcBef>
              <a:spcAft>
                <a:spcPct val="0"/>
              </a:spcAft>
              <a:buFontTx/>
              <a:buChar char="•"/>
            </a:pPr>
            <a:r>
              <a:rPr lang="en-US" sz="1700" dirty="0">
                <a:solidFill>
                  <a:srgbClr val="000066"/>
                </a:solidFill>
              </a:rPr>
              <a:t>Assist with Cost/ Benefit </a:t>
            </a:r>
            <a:r>
              <a:rPr lang="en-US" sz="1700" dirty="0" smtClean="0">
                <a:solidFill>
                  <a:srgbClr val="000066"/>
                </a:solidFill>
              </a:rPr>
              <a:t>Discussions with Clients</a:t>
            </a:r>
            <a:endParaRPr lang="en-US" sz="1700" dirty="0">
              <a:solidFill>
                <a:srgbClr val="000066"/>
              </a:solidFill>
            </a:endParaRPr>
          </a:p>
          <a:p>
            <a:pPr marL="238125" indent="-238125" fontAlgn="base">
              <a:spcBef>
                <a:spcPct val="0"/>
              </a:spcBef>
              <a:spcAft>
                <a:spcPct val="0"/>
              </a:spcAft>
              <a:buFontTx/>
              <a:buChar char="•"/>
            </a:pPr>
            <a:r>
              <a:rPr lang="en-US" sz="1700" dirty="0" smtClean="0">
                <a:solidFill>
                  <a:srgbClr val="000066"/>
                </a:solidFill>
              </a:rPr>
              <a:t>Interrogatory assistance</a:t>
            </a:r>
          </a:p>
          <a:p>
            <a:pPr marL="238125" indent="-238125" fontAlgn="base">
              <a:spcBef>
                <a:spcPct val="0"/>
              </a:spcBef>
              <a:spcAft>
                <a:spcPct val="0"/>
              </a:spcAft>
              <a:buFontTx/>
              <a:buChar char="•"/>
            </a:pPr>
            <a:r>
              <a:rPr lang="en-US" sz="1700" dirty="0" smtClean="0">
                <a:solidFill>
                  <a:srgbClr val="000066"/>
                </a:solidFill>
              </a:rPr>
              <a:t>Avoid Exposure to Sanctions</a:t>
            </a:r>
            <a:endParaRPr lang="en-US" sz="1700" dirty="0">
              <a:solidFill>
                <a:srgbClr val="000066"/>
              </a:solidFill>
            </a:endParaRPr>
          </a:p>
          <a:p>
            <a:pPr marL="238125" indent="-238125" fontAlgn="base">
              <a:spcBef>
                <a:spcPct val="0"/>
              </a:spcBef>
              <a:spcAft>
                <a:spcPct val="0"/>
              </a:spcAft>
              <a:buFontTx/>
              <a:buChar char="•"/>
            </a:pPr>
            <a:r>
              <a:rPr lang="en-US" sz="1700" dirty="0" smtClean="0">
                <a:solidFill>
                  <a:srgbClr val="000066"/>
                </a:solidFill>
              </a:rPr>
              <a:t>For defense, view what is/is not on computer</a:t>
            </a:r>
          </a:p>
          <a:p>
            <a:pPr marL="238125" indent="-238125" fontAlgn="base">
              <a:spcBef>
                <a:spcPct val="0"/>
              </a:spcBef>
              <a:spcAft>
                <a:spcPct val="0"/>
              </a:spcAft>
              <a:buFontTx/>
              <a:buChar char="•"/>
            </a:pPr>
            <a:r>
              <a:rPr lang="en-US" sz="1700" dirty="0" smtClean="0">
                <a:solidFill>
                  <a:srgbClr val="000066"/>
                </a:solidFill>
              </a:rPr>
              <a:t>TRO</a:t>
            </a:r>
            <a:endParaRPr lang="en-US" sz="1700" dirty="0">
              <a:solidFill>
                <a:srgbClr val="000066"/>
              </a:solidFill>
            </a:endParaRPr>
          </a:p>
        </p:txBody>
      </p:sp>
      <p:sp>
        <p:nvSpPr>
          <p:cNvPr id="116748" name="Text Box 12"/>
          <p:cNvSpPr txBox="1">
            <a:spLocks noChangeArrowheads="1"/>
          </p:cNvSpPr>
          <p:nvPr/>
        </p:nvSpPr>
        <p:spPr bwMode="auto">
          <a:xfrm>
            <a:off x="304800" y="1755913"/>
            <a:ext cx="2209800" cy="376238"/>
          </a:xfrm>
          <a:prstGeom prst="rect">
            <a:avLst/>
          </a:prstGeom>
          <a:solidFill>
            <a:schemeClr val="accent1"/>
          </a:solidFill>
          <a:ln w="9525" algn="ctr">
            <a:solidFill>
              <a:schemeClr val="tx1"/>
            </a:solidFill>
            <a:miter lim="800000"/>
            <a:headEnd/>
            <a:tailEnd/>
          </a:ln>
          <a:effectLst/>
          <a:extLst/>
        </p:spPr>
        <p:txBody>
          <a:bodyPr wrap="square">
            <a:spAutoFit/>
          </a:bodyPr>
          <a:lstStyle/>
          <a:p>
            <a:pPr algn="ctr" fontAlgn="base">
              <a:spcBef>
                <a:spcPct val="20000"/>
              </a:spcBef>
              <a:spcAft>
                <a:spcPct val="0"/>
              </a:spcAft>
              <a:buSzPct val="100000"/>
              <a:buFont typeface="Wingdings" pitchFamily="2" charset="2"/>
              <a:buNone/>
            </a:pPr>
            <a:r>
              <a:rPr lang="en-US" b="1" dirty="0">
                <a:solidFill>
                  <a:srgbClr val="FFFFFF"/>
                </a:solidFill>
                <a:latin typeface="Arial" pitchFamily="34" charset="0"/>
              </a:rPr>
              <a:t>Case Strategy</a:t>
            </a:r>
          </a:p>
        </p:txBody>
      </p:sp>
      <p:sp>
        <p:nvSpPr>
          <p:cNvPr id="116749" name="Text Box 13"/>
          <p:cNvSpPr txBox="1">
            <a:spLocks noChangeArrowheads="1"/>
          </p:cNvSpPr>
          <p:nvPr/>
        </p:nvSpPr>
        <p:spPr bwMode="auto">
          <a:xfrm>
            <a:off x="2667000" y="1752600"/>
            <a:ext cx="2209800" cy="376238"/>
          </a:xfrm>
          <a:prstGeom prst="rect">
            <a:avLst/>
          </a:prstGeom>
          <a:solidFill>
            <a:schemeClr val="accent1"/>
          </a:solidFill>
          <a:ln w="9525" algn="ctr">
            <a:solidFill>
              <a:schemeClr val="tx1"/>
            </a:solidFill>
            <a:miter lim="800000"/>
            <a:headEnd/>
            <a:tailEnd/>
          </a:ln>
          <a:effectLst/>
          <a:extLst/>
        </p:spPr>
        <p:txBody>
          <a:bodyPr>
            <a:spAutoFit/>
          </a:bodyPr>
          <a:lstStyle/>
          <a:p>
            <a:pPr algn="ctr" fontAlgn="base">
              <a:spcBef>
                <a:spcPct val="20000"/>
              </a:spcBef>
              <a:spcAft>
                <a:spcPct val="0"/>
              </a:spcAft>
              <a:buSzPct val="100000"/>
              <a:buFont typeface="Wingdings" pitchFamily="2" charset="2"/>
              <a:buNone/>
            </a:pPr>
            <a:r>
              <a:rPr lang="en-US" b="1" dirty="0">
                <a:solidFill>
                  <a:srgbClr val="FFFFFF"/>
                </a:solidFill>
                <a:latin typeface="Arial" pitchFamily="34" charset="0"/>
              </a:rPr>
              <a:t>Discovery</a:t>
            </a:r>
          </a:p>
        </p:txBody>
      </p:sp>
      <p:sp>
        <p:nvSpPr>
          <p:cNvPr id="116750" name="Text Box 14"/>
          <p:cNvSpPr txBox="1">
            <a:spLocks noChangeArrowheads="1"/>
          </p:cNvSpPr>
          <p:nvPr/>
        </p:nvSpPr>
        <p:spPr bwMode="auto">
          <a:xfrm>
            <a:off x="5105400" y="1752600"/>
            <a:ext cx="1873250" cy="376238"/>
          </a:xfrm>
          <a:prstGeom prst="rect">
            <a:avLst/>
          </a:prstGeom>
          <a:solidFill>
            <a:schemeClr val="accent1"/>
          </a:solidFill>
          <a:ln w="9525" algn="ctr">
            <a:solidFill>
              <a:schemeClr val="tx1"/>
            </a:solidFill>
            <a:miter lim="800000"/>
            <a:headEnd/>
            <a:tailEnd/>
          </a:ln>
          <a:effectLst/>
          <a:extLst/>
        </p:spPr>
        <p:txBody>
          <a:bodyPr>
            <a:spAutoFit/>
          </a:bodyPr>
          <a:lstStyle/>
          <a:p>
            <a:pPr algn="ctr" fontAlgn="base">
              <a:spcBef>
                <a:spcPct val="20000"/>
              </a:spcBef>
              <a:spcAft>
                <a:spcPct val="0"/>
              </a:spcAft>
              <a:buSzPct val="100000"/>
              <a:buFont typeface="Wingdings" pitchFamily="2" charset="2"/>
              <a:buNone/>
            </a:pPr>
            <a:r>
              <a:rPr lang="en-US" b="1" dirty="0">
                <a:solidFill>
                  <a:srgbClr val="FFFFFF"/>
                </a:solidFill>
                <a:latin typeface="Arial" pitchFamily="34" charset="0"/>
              </a:rPr>
              <a:t>Analysis</a:t>
            </a:r>
          </a:p>
        </p:txBody>
      </p:sp>
      <p:sp>
        <p:nvSpPr>
          <p:cNvPr id="116751" name="Text Box 15"/>
          <p:cNvSpPr txBox="1">
            <a:spLocks noChangeArrowheads="1"/>
          </p:cNvSpPr>
          <p:nvPr/>
        </p:nvSpPr>
        <p:spPr bwMode="auto">
          <a:xfrm>
            <a:off x="7239000" y="1752600"/>
            <a:ext cx="1752600" cy="376238"/>
          </a:xfrm>
          <a:prstGeom prst="rect">
            <a:avLst/>
          </a:prstGeom>
          <a:solidFill>
            <a:schemeClr val="accent1"/>
          </a:solidFill>
          <a:ln w="9525" algn="ctr">
            <a:solidFill>
              <a:schemeClr val="tx1"/>
            </a:solidFill>
            <a:miter lim="800000"/>
            <a:headEnd/>
            <a:tailEnd/>
          </a:ln>
          <a:effectLst/>
          <a:extLst/>
        </p:spPr>
        <p:txBody>
          <a:bodyPr>
            <a:spAutoFit/>
          </a:bodyPr>
          <a:lstStyle/>
          <a:p>
            <a:pPr algn="ctr" fontAlgn="base">
              <a:spcBef>
                <a:spcPct val="20000"/>
              </a:spcBef>
              <a:spcAft>
                <a:spcPct val="0"/>
              </a:spcAft>
              <a:buSzPct val="100000"/>
              <a:buFont typeface="Wingdings" pitchFamily="2" charset="2"/>
              <a:buNone/>
            </a:pPr>
            <a:r>
              <a:rPr lang="en-US" b="1" dirty="0">
                <a:solidFill>
                  <a:srgbClr val="FFFFFF"/>
                </a:solidFill>
                <a:latin typeface="Arial" pitchFamily="34" charset="0"/>
              </a:rPr>
              <a:t>Testimony</a:t>
            </a:r>
          </a:p>
        </p:txBody>
      </p:sp>
    </p:spTree>
    <p:extLst>
      <p:ext uri="{BB962C8B-B14F-4D97-AF65-F5344CB8AC3E}">
        <p14:creationId xmlns:p14="http://schemas.microsoft.com/office/powerpoint/2010/main" val="202621826"/>
      </p:ext>
    </p:extLst>
  </p:cSld>
  <p:clrMapOvr>
    <a:masterClrMapping/>
  </p:clrMapOvr>
  <p:transition xmlns:p14="http://schemas.microsoft.com/office/powerpoint/2010/main" spd="med"/>
  <p:timing>
    <p:tnLst>
      <p:par>
        <p:cTn xmlns:p14="http://schemas.microsoft.com/office/powerpoint/2010/main" id="1" dur="indefinite" restart="never" nodeType="tmRoot"/>
      </p:par>
    </p:tnLst>
    <p:bldLst>
      <p:bldP spid="1167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           </a:t>
            </a:r>
            <a:r>
              <a:rPr lang="en-US" u="sng" dirty="0" smtClean="0"/>
              <a:t>On the Device</a:t>
            </a:r>
            <a:endParaRPr lang="en-US" u="sng" dirty="0"/>
          </a:p>
        </p:txBody>
      </p:sp>
      <p:sp>
        <p:nvSpPr>
          <p:cNvPr id="3" name="Content Placeholder 2"/>
          <p:cNvSpPr>
            <a:spLocks noGrp="1"/>
          </p:cNvSpPr>
          <p:nvPr>
            <p:ph sz="half" idx="2"/>
          </p:nvPr>
        </p:nvSpPr>
        <p:spPr/>
        <p:txBody>
          <a:bodyPr/>
          <a:lstStyle/>
          <a:p>
            <a:r>
              <a:rPr lang="en-US" dirty="0" smtClean="0"/>
              <a:t>Call logs</a:t>
            </a:r>
          </a:p>
          <a:p>
            <a:r>
              <a:rPr lang="en-US" dirty="0" smtClean="0"/>
              <a:t>Text messaging</a:t>
            </a:r>
          </a:p>
          <a:p>
            <a:r>
              <a:rPr lang="en-US" dirty="0" smtClean="0"/>
              <a:t>Pictures</a:t>
            </a:r>
          </a:p>
          <a:p>
            <a:r>
              <a:rPr lang="en-US" dirty="0" smtClean="0"/>
              <a:t>SIM card information</a:t>
            </a:r>
          </a:p>
          <a:p>
            <a:r>
              <a:rPr lang="en-US" dirty="0" smtClean="0"/>
              <a:t>Emails and attachments (e.g. Outlook)</a:t>
            </a:r>
          </a:p>
          <a:p>
            <a:r>
              <a:rPr lang="en-US" dirty="0" smtClean="0"/>
              <a:t>Phone directories</a:t>
            </a:r>
          </a:p>
          <a:p>
            <a:r>
              <a:rPr lang="en-US" dirty="0" smtClean="0"/>
              <a:t>Internet history</a:t>
            </a:r>
          </a:p>
          <a:p>
            <a:r>
              <a:rPr lang="en-US" dirty="0" smtClean="0"/>
              <a:t>GPS tracking</a:t>
            </a:r>
          </a:p>
          <a:p>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         </a:t>
            </a:r>
            <a:r>
              <a:rPr lang="en-US" u="sng" dirty="0" smtClean="0"/>
              <a:t>Other items </a:t>
            </a:r>
            <a:r>
              <a:rPr lang="en-US" dirty="0"/>
              <a:t> </a:t>
            </a:r>
            <a:r>
              <a:rPr lang="en-US" dirty="0" smtClean="0"/>
              <a:t>        	</a:t>
            </a:r>
            <a:r>
              <a:rPr lang="en-US" u="sng" dirty="0" smtClean="0"/>
              <a:t>uncovered</a:t>
            </a:r>
            <a:endParaRPr lang="en-US" u="sng" dirty="0"/>
          </a:p>
        </p:txBody>
      </p:sp>
      <p:sp>
        <p:nvSpPr>
          <p:cNvPr id="6" name="Content Placeholder 5"/>
          <p:cNvSpPr>
            <a:spLocks noGrp="1"/>
          </p:cNvSpPr>
          <p:nvPr>
            <p:ph sz="quarter" idx="4"/>
          </p:nvPr>
        </p:nvSpPr>
        <p:spPr/>
        <p:txBody>
          <a:bodyPr/>
          <a:lstStyle/>
          <a:p>
            <a:r>
              <a:rPr lang="en-US" dirty="0" smtClean="0"/>
              <a:t>Remote access programs (e.g. Log Me In, VNC, </a:t>
            </a:r>
            <a:r>
              <a:rPr lang="en-US" dirty="0" err="1" smtClean="0"/>
              <a:t>Homepipe</a:t>
            </a:r>
            <a:r>
              <a:rPr lang="en-US" dirty="0" smtClean="0"/>
              <a:t>)</a:t>
            </a:r>
          </a:p>
          <a:p>
            <a:r>
              <a:rPr lang="en-US" dirty="0" smtClean="0"/>
              <a:t>Web based email</a:t>
            </a:r>
          </a:p>
          <a:p>
            <a:pPr marL="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495800"/>
            <a:ext cx="1447800" cy="218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1295400" y="274638"/>
            <a:ext cx="7391400" cy="1143000"/>
          </a:xfrm>
        </p:spPr>
        <p:txBody>
          <a:bodyPr/>
          <a:lstStyle/>
          <a:p>
            <a:r>
              <a:rPr lang="en-US" dirty="0" smtClean="0"/>
              <a:t>Data on Smartphones</a:t>
            </a:r>
            <a:endParaRPr lang="en-US" dirty="0"/>
          </a:p>
        </p:txBody>
      </p:sp>
      <p:pic>
        <p:nvPicPr>
          <p:cNvPr id="2" name="Picture 1" descr="imgr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4267200"/>
            <a:ext cx="1676400" cy="2438400"/>
          </a:xfrm>
          <a:prstGeom prst="rect">
            <a:avLst/>
          </a:prstGeom>
        </p:spPr>
      </p:pic>
      <p:pic>
        <p:nvPicPr>
          <p:cNvPr id="8" name="Picture 7" descr="imgres-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4267200"/>
            <a:ext cx="1905000" cy="2413000"/>
          </a:xfrm>
          <a:prstGeom prst="rect">
            <a:avLst/>
          </a:prstGeom>
        </p:spPr>
      </p:pic>
    </p:spTree>
    <p:extLst>
      <p:ext uri="{BB962C8B-B14F-4D97-AF65-F5344CB8AC3E}">
        <p14:creationId xmlns:p14="http://schemas.microsoft.com/office/powerpoint/2010/main" val="31252719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tracking</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17</a:t>
            </a:fld>
            <a:endParaRPr lang="en-US">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2400"/>
            <a:ext cx="8686800" cy="46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0775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74638"/>
            <a:ext cx="7772400" cy="1325562"/>
          </a:xfrm>
        </p:spPr>
        <p:txBody>
          <a:bodyPr/>
          <a:lstStyle/>
          <a:p>
            <a:r>
              <a:rPr lang="en-US" dirty="0" smtClean="0"/>
              <a:t>Social Media</a:t>
            </a:r>
            <a:br>
              <a:rPr lang="en-US" dirty="0" smtClean="0"/>
            </a:br>
            <a:r>
              <a:rPr lang="en-US" dirty="0"/>
              <a:t> </a:t>
            </a:r>
            <a:r>
              <a:rPr lang="en-US" dirty="0" smtClean="0"/>
              <a:t>  -Obtainable Data</a:t>
            </a:r>
            <a:endParaRPr lang="en-US" dirty="0"/>
          </a:p>
        </p:txBody>
      </p:sp>
      <p:sp>
        <p:nvSpPr>
          <p:cNvPr id="8" name="Content Placeholder 7"/>
          <p:cNvSpPr>
            <a:spLocks noGrp="1"/>
          </p:cNvSpPr>
          <p:nvPr>
            <p:ph idx="1"/>
          </p:nvPr>
        </p:nvSpPr>
        <p:spPr/>
        <p:txBody>
          <a:bodyPr/>
          <a:lstStyle/>
          <a:p>
            <a:pPr marL="171450" lvl="0" indent="-171450" fontAlgn="auto">
              <a:spcBef>
                <a:spcPts val="0"/>
              </a:spcBef>
              <a:spcAft>
                <a:spcPts val="0"/>
              </a:spcAft>
              <a:buClrTx/>
              <a:buSzTx/>
              <a:buFont typeface="Arial" pitchFamily="34" charset="0"/>
              <a:buChar char="•"/>
              <a:defRPr/>
            </a:pPr>
            <a:endParaRPr lang="en-US" sz="2800" kern="1200" dirty="0">
              <a:effectLst/>
              <a:latin typeface="Calibri"/>
            </a:endParaRPr>
          </a:p>
        </p:txBody>
      </p:sp>
      <p:pic>
        <p:nvPicPr>
          <p:cNvPr id="2050" name="Picture 2" descr="C:\Users\craig\Documents\Mom and Dad\Desktop\Tiffany Presentation Dec 2012\social media ic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845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75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Examples for Family Law Cases</a:t>
            </a:r>
            <a:endParaRPr lang="en-US" dirty="0"/>
          </a:p>
        </p:txBody>
      </p:sp>
      <p:sp>
        <p:nvSpPr>
          <p:cNvPr id="3" name="Content Placeholder 2"/>
          <p:cNvSpPr>
            <a:spLocks noGrp="1"/>
          </p:cNvSpPr>
          <p:nvPr>
            <p:ph idx="1"/>
          </p:nvPr>
        </p:nvSpPr>
        <p:spPr/>
        <p:txBody>
          <a:bodyPr/>
          <a:lstStyle/>
          <a:p>
            <a:r>
              <a:rPr lang="en-US" dirty="0" smtClean="0"/>
              <a:t>“Pictures are like a thousand words”</a:t>
            </a:r>
          </a:p>
          <a:p>
            <a:r>
              <a:rPr lang="en-US" dirty="0" smtClean="0"/>
              <a:t>Watch what you say!</a:t>
            </a:r>
          </a:p>
          <a:p>
            <a:r>
              <a:rPr lang="en-US" dirty="0" smtClean="0"/>
              <a:t>Double set of books</a:t>
            </a:r>
          </a:p>
          <a:p>
            <a:r>
              <a:rPr lang="en-US" dirty="0" smtClean="0"/>
              <a:t>Internet concerns</a:t>
            </a:r>
          </a:p>
          <a:p>
            <a:r>
              <a:rPr lang="en-US" dirty="0" smtClean="0"/>
              <a:t>Unknown relationships</a:t>
            </a:r>
          </a:p>
          <a:p>
            <a:r>
              <a:rPr lang="en-US" dirty="0" smtClean="0"/>
              <a:t>Questionable spending/trips</a:t>
            </a:r>
          </a:p>
          <a:p>
            <a:r>
              <a:rPr lang="en-US" dirty="0" smtClean="0"/>
              <a:t>Unknown bank accounts/deposits</a:t>
            </a:r>
            <a:endParaRPr lang="en-US" dirty="0"/>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19</a:t>
            </a:fld>
            <a:endParaRPr lang="en-US">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4344343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Digital…it’s how we live!</a:t>
            </a:r>
            <a:endParaRPr lang="en-US" dirty="0"/>
          </a:p>
        </p:txBody>
      </p:sp>
      <p:sp>
        <p:nvSpPr>
          <p:cNvPr id="3" name="Content Placeholder 2"/>
          <p:cNvSpPr>
            <a:spLocks noGrp="1"/>
          </p:cNvSpPr>
          <p:nvPr>
            <p:ph idx="1"/>
          </p:nvPr>
        </p:nvSpPr>
        <p:spPr>
          <a:xfrm>
            <a:off x="1066800" y="2057400"/>
            <a:ext cx="7543800" cy="4114800"/>
          </a:xfrm>
        </p:spPr>
        <p:txBody>
          <a:bodyPr/>
          <a:lstStyle/>
          <a:p>
            <a:r>
              <a:rPr lang="en-US" sz="2400" dirty="0" smtClean="0"/>
              <a:t>Get up in the morning and check:</a:t>
            </a:r>
          </a:p>
          <a:p>
            <a:pPr lvl="1"/>
            <a:r>
              <a:rPr lang="en-US" sz="2400" dirty="0" smtClean="0"/>
              <a:t>Text/email messages or Facebook account</a:t>
            </a:r>
          </a:p>
          <a:p>
            <a:r>
              <a:rPr lang="en-US" sz="2400" dirty="0" smtClean="0"/>
              <a:t>On way to work place calls, leave voice mail or email message via smartphone</a:t>
            </a:r>
          </a:p>
          <a:p>
            <a:r>
              <a:rPr lang="en-US" sz="2400" dirty="0" smtClean="0"/>
              <a:t>At work respond to phone/ email messages</a:t>
            </a:r>
          </a:p>
          <a:p>
            <a:r>
              <a:rPr lang="en-US" sz="2400" dirty="0" smtClean="0"/>
              <a:t>Access accounts on corporate server or desktop/  laptop computer</a:t>
            </a:r>
          </a:p>
          <a:p>
            <a:r>
              <a:rPr lang="en-US" sz="2400" dirty="0" smtClean="0"/>
              <a:t>Make copies on copy machine</a:t>
            </a:r>
          </a:p>
          <a:p>
            <a:r>
              <a:rPr lang="en-US" sz="2400" dirty="0" smtClean="0"/>
              <a:t>Make a bank transfer online</a:t>
            </a:r>
          </a:p>
          <a:p>
            <a:r>
              <a:rPr lang="en-US" sz="2400" dirty="0" smtClean="0"/>
              <a:t>Transfer data to cloud or external storage device</a:t>
            </a:r>
            <a:endParaRPr lang="en-US" sz="2400" dirty="0"/>
          </a:p>
        </p:txBody>
      </p:sp>
      <p:sp>
        <p:nvSpPr>
          <p:cNvPr id="4" name="Footer Placeholder 3"/>
          <p:cNvSpPr>
            <a:spLocks noGrp="1"/>
          </p:cNvSpPr>
          <p:nvPr>
            <p:ph type="ftr" sz="quarter" idx="10"/>
          </p:nvPr>
        </p:nvSpPr>
        <p:spPr/>
        <p:txBody>
          <a:body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2</a:t>
            </a:fld>
            <a:endParaRPr lang="en-US" dirty="0">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7740530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28000" fill="hold" grpId="0" nodeType="click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uiExpand="1" build="p" advAuto="5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solidFill>
                  <a:schemeClr val="tx1"/>
                </a:solidFill>
              </a:rPr>
              <a:t>Defense Side </a:t>
            </a:r>
            <a:br>
              <a:rPr lang="en-US" dirty="0" smtClean="0">
                <a:solidFill>
                  <a:schemeClr val="tx1"/>
                </a:solidFill>
              </a:rPr>
            </a:br>
            <a:r>
              <a:rPr lang="en-US" dirty="0" smtClean="0">
                <a:solidFill>
                  <a:schemeClr val="tx1"/>
                </a:solidFill>
              </a:rPr>
              <a:t>Digital Forensics</a:t>
            </a:r>
            <a:endParaRPr lang="en-US" dirty="0">
              <a:solidFill>
                <a:schemeClr val="tx1"/>
              </a:solidFill>
            </a:endParaRPr>
          </a:p>
        </p:txBody>
      </p:sp>
      <p:sp>
        <p:nvSpPr>
          <p:cNvPr id="7" name="Content Placeholder 6"/>
          <p:cNvSpPr>
            <a:spLocks noGrp="1"/>
          </p:cNvSpPr>
          <p:nvPr>
            <p:ph idx="1"/>
          </p:nvPr>
        </p:nvSpPr>
        <p:spPr>
          <a:xfrm>
            <a:off x="685800" y="2057400"/>
            <a:ext cx="7543800" cy="4114800"/>
          </a:xfrm>
        </p:spPr>
        <p:txBody>
          <a:bodyPr>
            <a:normAutofit/>
          </a:bodyPr>
          <a:lstStyle/>
          <a:p>
            <a:r>
              <a:rPr lang="en-US" sz="3400" dirty="0" smtClean="0"/>
              <a:t>I</a:t>
            </a:r>
            <a:r>
              <a:rPr lang="en-US" sz="2800" dirty="0" smtClean="0"/>
              <a:t>s your client telling you “the whole truth”</a:t>
            </a:r>
          </a:p>
          <a:p>
            <a:r>
              <a:rPr lang="en-US" sz="2800" dirty="0" smtClean="0"/>
              <a:t>Be Proactive</a:t>
            </a:r>
          </a:p>
          <a:p>
            <a:r>
              <a:rPr lang="en-US" sz="2800" dirty="0" smtClean="0"/>
              <a:t>Up-front strategy</a:t>
            </a:r>
          </a:p>
          <a:p>
            <a:r>
              <a:rPr lang="en-US" sz="2800" dirty="0"/>
              <a:t>Information on your clients’ </a:t>
            </a:r>
          </a:p>
          <a:p>
            <a:pPr marL="457200" lvl="1" indent="0">
              <a:buNone/>
            </a:pPr>
            <a:r>
              <a:rPr lang="en-US" dirty="0"/>
              <a:t>computer </a:t>
            </a:r>
            <a:r>
              <a:rPr lang="en-US" dirty="0" smtClean="0"/>
              <a:t>they </a:t>
            </a:r>
            <a:r>
              <a:rPr lang="en-US" dirty="0"/>
              <a:t>did not put </a:t>
            </a:r>
            <a:r>
              <a:rPr lang="en-US" dirty="0" smtClean="0"/>
              <a:t>there</a:t>
            </a:r>
          </a:p>
          <a:p>
            <a:r>
              <a:rPr lang="en-US" sz="2800" dirty="0" smtClean="0"/>
              <a:t>Assist with demands of opposition</a:t>
            </a:r>
          </a:p>
          <a:p>
            <a:endParaRPr lang="en-US" dirty="0"/>
          </a:p>
        </p:txBody>
      </p:sp>
      <p:pic>
        <p:nvPicPr>
          <p:cNvPr id="4099" name="Picture 3" descr="C:\Users\craig\Pictures\Eggsalent!!Get the yol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708378"/>
            <a:ext cx="2505075" cy="184482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t0.gstatic.com/images?q=tbn:ANd9GcSdZixSpYcKYDExy6FvwMyBTEDxEsvZ1h4lkDTNy7OD-gyLIrg&amp;t=1&amp;usg=__cJjUH4rUhLt96lbRclgFVD9kXb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514600"/>
            <a:ext cx="250507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29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anim calcmode="lin" valueType="num">
                                      <p:cBhvr>
                                        <p:cTn id="8" dur="2000" fill="hold"/>
                                        <p:tgtEl>
                                          <p:spTgt spid="4099"/>
                                        </p:tgtEl>
                                        <p:attrNameLst>
                                          <p:attrName>ppt_w</p:attrName>
                                        </p:attrNameLst>
                                      </p:cBhvr>
                                      <p:tavLst>
                                        <p:tav tm="0" fmla="#ppt_w*sin(2.5*pi*$)">
                                          <p:val>
                                            <p:fltVal val="0"/>
                                          </p:val>
                                        </p:tav>
                                        <p:tav tm="100000">
                                          <p:val>
                                            <p:fltVal val="1"/>
                                          </p:val>
                                        </p:tav>
                                      </p:tavLst>
                                    </p:anim>
                                    <p:anim calcmode="lin" valueType="num">
                                      <p:cBhvr>
                                        <p:cTn id="9" dur="2000" fill="hold"/>
                                        <p:tgtEl>
                                          <p:spTgt spid="4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r>
              <a:rPr lang="en-US" dirty="0" smtClean="0"/>
              <a:t>		</a:t>
            </a:r>
            <a:r>
              <a:rPr lang="en-US" sz="6000" dirty="0" smtClean="0"/>
              <a:t>Thank you!</a:t>
            </a:r>
            <a:endParaRPr lang="en-US" sz="6000" dirty="0"/>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21</a:t>
            </a:fld>
            <a:endParaRPr lang="en-US">
              <a:solidFill>
                <a:srgbClr val="FFFFFF"/>
              </a:solidFill>
            </a:endParaRPr>
          </a:p>
        </p:txBody>
      </p:sp>
      <p:pic>
        <p:nvPicPr>
          <p:cNvPr id="7" name="Picture 6" descr="\\jackie\Network Storage\EI Documents\Company Logo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57200"/>
            <a:ext cx="762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673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I Documents\Company Logos\ExpertInsights diamond logo only.jpg"/>
          <p:cNvPicPr>
            <a:picLocks noGrp="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766272" y="234660"/>
            <a:ext cx="1808162" cy="1621329"/>
          </a:xfrm>
          <a:prstGeom prst="rect">
            <a:avLst/>
          </a:prstGeom>
          <a:noFill/>
          <a:ln>
            <a:noFill/>
          </a:ln>
        </p:spPr>
      </p:pic>
      <p:pic>
        <p:nvPicPr>
          <p:cNvPr id="5" name="Picture 4" descr="C:\Users\craig\Pictures\Business photos\Craig email pri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92" y="213879"/>
            <a:ext cx="1604645" cy="1642110"/>
          </a:xfrm>
          <a:prstGeom prst="rect">
            <a:avLst/>
          </a:prstGeom>
          <a:noFill/>
          <a:ln>
            <a:noFill/>
          </a:ln>
        </p:spPr>
      </p:pic>
      <p:sp>
        <p:nvSpPr>
          <p:cNvPr id="6" name="Rectangle 5"/>
          <p:cNvSpPr/>
          <p:nvPr/>
        </p:nvSpPr>
        <p:spPr>
          <a:xfrm>
            <a:off x="2618220" y="900765"/>
            <a:ext cx="3798916" cy="703591"/>
          </a:xfrm>
          <a:prstGeom prst="rect">
            <a:avLst/>
          </a:prstGeom>
        </p:spPr>
        <p:txBody>
          <a:bodyPr wrap="square">
            <a:spAutoFit/>
          </a:bodyPr>
          <a:lstStyle/>
          <a:p>
            <a:pPr marL="0" marR="0">
              <a:lnSpc>
                <a:spcPct val="115000"/>
              </a:lnSpc>
              <a:spcBef>
                <a:spcPts val="0"/>
              </a:spcBef>
              <a:spcAft>
                <a:spcPts val="0"/>
              </a:spcAft>
            </a:pPr>
            <a:r>
              <a:rPr lang="en-US" b="1" kern="1800" cap="all" dirty="0" smtClean="0">
                <a:ln w="4496" cap="flat" cmpd="sng" algn="ctr">
                  <a:solidFill>
                    <a:srgbClr val="5C437A"/>
                  </a:solidFill>
                  <a:prstDash val="solid"/>
                  <a:round/>
                </a:ln>
                <a:solidFill>
                  <a:srgbClr val="0000FF"/>
                </a:solidFill>
                <a:effectLst>
                  <a:reflection blurRad="12700" stA="28000" endPos="45000" dist="1003" dir="5400000" sy="-100000" algn="bl"/>
                </a:effectLst>
                <a:latin typeface="Arial"/>
                <a:ea typeface="Times New Roman"/>
                <a:cs typeface="Times New Roman"/>
                <a:hlinkClick r:id="rId5"/>
              </a:rPr>
              <a:t>craig@expertinsights.net</a:t>
            </a:r>
            <a:r>
              <a:rPr lang="en-US" b="1" kern="1800" cap="all" dirty="0" smtClean="0">
                <a:ln w="4496" cap="flat" cmpd="sng" algn="ctr">
                  <a:solidFill>
                    <a:srgbClr val="5C437A"/>
                  </a:solidFill>
                  <a:prstDash val="solid"/>
                  <a:round/>
                </a:ln>
                <a:effectLst>
                  <a:reflection blurRad="12700" stA="28000" endPos="45000" dist="1003" dir="5400000" sy="-100000" algn="bl"/>
                </a:effectLst>
                <a:latin typeface="Arial"/>
                <a:ea typeface="Times New Roman"/>
                <a:cs typeface="Times New Roman"/>
              </a:rPr>
              <a:t>                      www.Expertinsights.net</a:t>
            </a:r>
            <a:endParaRPr lang="en-US" sz="1600" dirty="0">
              <a:effectLst/>
              <a:latin typeface="Calibri"/>
              <a:ea typeface="Calibri"/>
              <a:cs typeface="Times New Roman"/>
            </a:endParaRPr>
          </a:p>
        </p:txBody>
      </p:sp>
      <p:sp>
        <p:nvSpPr>
          <p:cNvPr id="7" name="Rectangle 6"/>
          <p:cNvSpPr/>
          <p:nvPr/>
        </p:nvSpPr>
        <p:spPr>
          <a:xfrm>
            <a:off x="644092" y="2188847"/>
            <a:ext cx="7930342" cy="4185761"/>
          </a:xfrm>
          <a:prstGeom prst="rect">
            <a:avLst/>
          </a:prstGeom>
        </p:spPr>
        <p:txBody>
          <a:bodyPr wrap="square">
            <a:spAutoFit/>
          </a:bodyPr>
          <a:lstStyle/>
          <a:p>
            <a:endParaRPr lang="en-US" sz="1400" dirty="0" smtClean="0"/>
          </a:p>
          <a:p>
            <a:pPr algn="just"/>
            <a:r>
              <a:rPr lang="en-US" sz="1400" dirty="0" smtClean="0"/>
              <a:t>Craig </a:t>
            </a:r>
            <a:r>
              <a:rPr lang="en-US" sz="1400" dirty="0"/>
              <a:t>Reinmuth is President of Expert Insights, P.C., a litigation support firm specializing in the digital forensics and forensic </a:t>
            </a:r>
            <a:r>
              <a:rPr lang="en-US" sz="1400" dirty="0" smtClean="0"/>
              <a:t>accounting, </a:t>
            </a:r>
            <a:r>
              <a:rPr lang="en-US" sz="1400" dirty="0"/>
              <a:t>providing services to legal communities nationwide.  </a:t>
            </a:r>
            <a:r>
              <a:rPr lang="en-US" sz="1400" dirty="0" smtClean="0"/>
              <a:t>Craig is </a:t>
            </a:r>
            <a:r>
              <a:rPr lang="en-US" sz="1400" dirty="0"/>
              <a:t>a well-known speaker and article writer in his field.  He has testified as an expert witness in Federal District Courts as well as District and Superior Courts in the States of Arizona, California, Nevada and Wisconsin</a:t>
            </a:r>
            <a:r>
              <a:rPr lang="en-US" sz="1400" dirty="0" smtClean="0"/>
              <a:t>.</a:t>
            </a:r>
          </a:p>
          <a:p>
            <a:pPr algn="just"/>
            <a:endParaRPr lang="en-US" sz="1400" dirty="0"/>
          </a:p>
          <a:p>
            <a:pPr algn="just"/>
            <a:r>
              <a:rPr lang="en-US" sz="1400" dirty="0"/>
              <a:t>Craig particularly enjoys the expert witness testimony aspect of his work wherein he is able to bring facts and insights to judges and juries to assist them in upholding justice in the courtroom.  He is known for working with counsel throughout the course of the litigation including strategic planning, pursuing relevant discovery and finding alternate means to obtain it, detailed analysis of discovery and providing clear and convincing testimony. </a:t>
            </a:r>
            <a:endParaRPr lang="en-US" sz="1400" dirty="0" smtClean="0"/>
          </a:p>
          <a:p>
            <a:pPr algn="just"/>
            <a:endParaRPr lang="en-US" sz="1400" dirty="0"/>
          </a:p>
          <a:p>
            <a:pPr algn="just"/>
            <a:r>
              <a:rPr lang="en-US" sz="1400" dirty="0"/>
              <a:t>Professionally, Craig is a Certified Public Accountant, Certified in Financial Forensics, a Chartered Global Management Accountant, and an EnCase Certified Examiner.  He is past chairperson for the Business Valuation and Litigation Support Steering Committee for the AZ Society of CPA’s</a:t>
            </a:r>
            <a:r>
              <a:rPr lang="en-US" sz="1400" dirty="0" smtClean="0"/>
              <a:t>.</a:t>
            </a:r>
          </a:p>
          <a:p>
            <a:endParaRPr lang="en-US" sz="1400" dirty="0"/>
          </a:p>
          <a:p>
            <a:endParaRPr lang="en-US" sz="1400" dirty="0" smtClean="0"/>
          </a:p>
          <a:p>
            <a:endParaRPr lang="en-US" sz="1400" dirty="0"/>
          </a:p>
        </p:txBody>
      </p:sp>
    </p:spTree>
    <p:extLst>
      <p:ext uri="{BB962C8B-B14F-4D97-AF65-F5344CB8AC3E}">
        <p14:creationId xmlns:p14="http://schemas.microsoft.com/office/powerpoint/2010/main" val="12243433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3</a:t>
            </a:fld>
            <a:endParaRPr lang="en-US">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pic>
        <p:nvPicPr>
          <p:cNvPr id="7" name="Picture 6" descr="The_Other_Woman_(2014_film)_pos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762000"/>
            <a:ext cx="4038600" cy="5410200"/>
          </a:xfrm>
          <a:prstGeom prst="rect">
            <a:avLst/>
          </a:prstGeom>
        </p:spPr>
      </p:pic>
    </p:spTree>
    <p:extLst>
      <p:ext uri="{BB962C8B-B14F-4D97-AF65-F5344CB8AC3E}">
        <p14:creationId xmlns:p14="http://schemas.microsoft.com/office/powerpoint/2010/main" val="16117383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543800" cy="609600"/>
          </a:xfrm>
        </p:spPr>
        <p:txBody>
          <a:bodyPr/>
          <a:lstStyle/>
          <a:p>
            <a:endParaRPr lang="en-US" dirty="0"/>
          </a:p>
        </p:txBody>
      </p:sp>
      <p:pic>
        <p:nvPicPr>
          <p:cNvPr id="7" name="Content Placeholder 6" descr="imgres-1.jpg"/>
          <p:cNvPicPr>
            <a:picLocks noGrp="1" noChangeAspect="1"/>
          </p:cNvPicPr>
          <p:nvPr>
            <p:ph idx="1"/>
          </p:nvPr>
        </p:nvPicPr>
        <p:blipFill>
          <a:blip r:embed="rId3">
            <a:extLst>
              <a:ext uri="{28A0092B-C50C-407E-A947-70E740481C1C}">
                <a14:useLocalDpi xmlns:a14="http://schemas.microsoft.com/office/drawing/2010/main" val="0"/>
              </a:ext>
            </a:extLst>
          </a:blip>
          <a:srcRect t="9016" b="9016"/>
          <a:stretch>
            <a:fillRect/>
          </a:stretch>
        </p:blipFill>
        <p:spPr>
          <a:xfrm>
            <a:off x="4419600" y="1447800"/>
            <a:ext cx="4191000" cy="3581400"/>
          </a:xfrm>
        </p:spPr>
      </p:pic>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4</a:t>
            </a:fld>
            <a:endParaRPr lang="en-US">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pic>
        <p:nvPicPr>
          <p:cNvPr id="8" name="Picture 7" descr="images-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447800"/>
            <a:ext cx="3736456" cy="3581400"/>
          </a:xfrm>
          <a:prstGeom prst="rect">
            <a:avLst/>
          </a:prstGeom>
        </p:spPr>
      </p:pic>
    </p:spTree>
    <p:extLst>
      <p:ext uri="{BB962C8B-B14F-4D97-AF65-F5344CB8AC3E}">
        <p14:creationId xmlns:p14="http://schemas.microsoft.com/office/powerpoint/2010/main" val="38533793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066800" y="533400"/>
            <a:ext cx="7391400" cy="1162050"/>
          </a:xfrm>
        </p:spPr>
        <p:txBody>
          <a:bodyPr/>
          <a:lstStyle/>
          <a:p>
            <a:pPr eaLnBrk="1" hangingPunct="1">
              <a:buFont typeface="Wingdings" pitchFamily="2" charset="2"/>
              <a:buNone/>
              <a:defRPr/>
            </a:pPr>
            <a:r>
              <a:rPr lang="en-US" sz="3600" dirty="0" smtClean="0"/>
              <a:t>Digital Data Devices</a:t>
            </a:r>
          </a:p>
        </p:txBody>
      </p:sp>
      <p:pic>
        <p:nvPicPr>
          <p:cNvPr id="8198" name="Picture 6" descr="http://t1.gstatic.com/images?q=tbn:ANd9GcTu8PlFaFzDmCPnPVlIKgiZy4Yu72PjCMydTBNP_Yh5B0GUATY&amp;t=1&amp;usg=__vBXDA-gyjU9U3Dh0NTG7OB3Fl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975" y="2301409"/>
            <a:ext cx="25717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t2.gstatic.com/images?q=tbn:ANd9GcSi0x8z_rRVAha3Ga7RzqedYNjlmjF-S4AairXiSONRZUkBK2E&amp;t=1&amp;usg=__CVgcYo48y4p5qrafrZEndsiThR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669" y="4522135"/>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2.gstatic.com/images?q=tbn:ANd9GcQIXbXMhuj2qCRzC4lvCSvli4wPzvdcfrc39gNktMuALFCupdo&amp;t=1&amp;usg=__RW-ImKERzVEjEpitbC66v6uyks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049" y="211090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EI Documents\EI Powerpoint Presentations\presentation gfx\iphone_hom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2075427"/>
            <a:ext cx="2012950" cy="21786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N:\EI Documents\EI Powerpoint Presentations\presentation gfx\ipod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4455857"/>
            <a:ext cx="3586090" cy="197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493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202"/>
                                        </p:tgtEl>
                                        <p:attrNameLst>
                                          <p:attrName>style.visibility</p:attrName>
                                        </p:attrNameLst>
                                      </p:cBhvr>
                                      <p:to>
                                        <p:strVal val="visible"/>
                                      </p:to>
                                    </p:set>
                                    <p:anim calcmode="lin" valueType="num">
                                      <p:cBhvr additive="base">
                                        <p:cTn id="12" dur="500" fill="hold"/>
                                        <p:tgtEl>
                                          <p:spTgt spid="8202"/>
                                        </p:tgtEl>
                                        <p:attrNameLst>
                                          <p:attrName>ppt_x</p:attrName>
                                        </p:attrNameLst>
                                      </p:cBhvr>
                                      <p:tavLst>
                                        <p:tav tm="0">
                                          <p:val>
                                            <p:strVal val="#ppt_x"/>
                                          </p:val>
                                        </p:tav>
                                        <p:tav tm="100000">
                                          <p:val>
                                            <p:strVal val="#ppt_x"/>
                                          </p:val>
                                        </p:tav>
                                      </p:tavLst>
                                    </p:anim>
                                    <p:anim calcmode="lin" valueType="num">
                                      <p:cBhvr additive="base">
                                        <p:cTn id="13" dur="500" fill="hold"/>
                                        <p:tgtEl>
                                          <p:spTgt spid="820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ppt_w</p:attrName>
                                        </p:attrNameLst>
                                      </p:cBhvr>
                                      <p:tavLst>
                                        <p:tav tm="0" fmla="#ppt_w*sin(2.5*pi*$)">
                                          <p:val>
                                            <p:fltVal val="0"/>
                                          </p:val>
                                        </p:tav>
                                        <p:tav tm="100000">
                                          <p:val>
                                            <p:fltVal val="1"/>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I Documents\EI Powerpoint Presentations\presentation gfx\IPDevic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924050"/>
            <a:ext cx="3238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N:\EI Documents\EI Powerpoint Presentations\presentation gfx\flashdri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924050"/>
            <a:ext cx="1851542"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EI Documents\EI Powerpoint Presentations\presentation gfx\Epson%20AcuLaser%20C4200DN%20Prin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886200"/>
            <a:ext cx="32004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N:\EI Documents\EI Powerpoint Presentations\presentation gfx\digit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267200"/>
            <a:ext cx="1905000" cy="21907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EI Documents\EI Powerpoint Presentations\presentation gfx\copi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664" y="4267201"/>
            <a:ext cx="2036763"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N:\EI Documents\EI Powerpoint Presentations\presentation gfx\cellpho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946" y="1998661"/>
            <a:ext cx="2199481" cy="1944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3600" dirty="0" smtClean="0"/>
              <a:t>Consider Other ESI Locations</a:t>
            </a:r>
            <a:endParaRPr lang="en-US" sz="3600" dirty="0"/>
          </a:p>
        </p:txBody>
      </p:sp>
    </p:spTree>
    <p:extLst>
      <p:ext uri="{BB962C8B-B14F-4D97-AF65-F5344CB8AC3E}">
        <p14:creationId xmlns:p14="http://schemas.microsoft.com/office/powerpoint/2010/main" val="19833880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1000"/>
                                        <p:tgtEl>
                                          <p:spTgt spid="5127"/>
                                        </p:tgtEl>
                                      </p:cBhvr>
                                    </p:animEffect>
                                    <p:anim calcmode="lin" valueType="num">
                                      <p:cBhvr>
                                        <p:cTn id="8" dur="1000" fill="hold"/>
                                        <p:tgtEl>
                                          <p:spTgt spid="5127"/>
                                        </p:tgtEl>
                                        <p:attrNameLst>
                                          <p:attrName>ppt_x</p:attrName>
                                        </p:attrNameLst>
                                      </p:cBhvr>
                                      <p:tavLst>
                                        <p:tav tm="0">
                                          <p:val>
                                            <p:strVal val="#ppt_x"/>
                                          </p:val>
                                        </p:tav>
                                        <p:tav tm="100000">
                                          <p:val>
                                            <p:strVal val="#ppt_x"/>
                                          </p:val>
                                        </p:tav>
                                      </p:tavLst>
                                    </p:anim>
                                    <p:anim calcmode="lin" valueType="num">
                                      <p:cBhvr>
                                        <p:cTn id="9" dur="1000" fill="hold"/>
                                        <p:tgtEl>
                                          <p:spTgt spid="51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5126"/>
                                        </p:tgtEl>
                                        <p:attrNameLst>
                                          <p:attrName>style.visibility</p:attrName>
                                        </p:attrNameLst>
                                      </p:cBhvr>
                                      <p:to>
                                        <p:strVal val="visible"/>
                                      </p:to>
                                    </p:se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fade">
                                      <p:cBhvr>
                                        <p:cTn id="21" dur="1000"/>
                                        <p:tgtEl>
                                          <p:spTgt spid="5125"/>
                                        </p:tgtEl>
                                      </p:cBhvr>
                                    </p:animEffect>
                                    <p:anim calcmode="lin" valueType="num">
                                      <p:cBhvr>
                                        <p:cTn id="22" dur="1000" fill="hold"/>
                                        <p:tgtEl>
                                          <p:spTgt spid="5125"/>
                                        </p:tgtEl>
                                        <p:attrNameLst>
                                          <p:attrName>ppt_x</p:attrName>
                                        </p:attrNameLst>
                                      </p:cBhvr>
                                      <p:tavLst>
                                        <p:tav tm="0">
                                          <p:val>
                                            <p:strVal val="#ppt_x"/>
                                          </p:val>
                                        </p:tav>
                                        <p:tav tm="100000">
                                          <p:val>
                                            <p:strVal val="#ppt_x"/>
                                          </p:val>
                                        </p:tav>
                                      </p:tavLst>
                                    </p:anim>
                                    <p:anim calcmode="lin" valueType="num">
                                      <p:cBhvr>
                                        <p:cTn id="23" dur="1000" fill="hold"/>
                                        <p:tgtEl>
                                          <p:spTgt spid="512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wipe(down)">
                                      <p:cBhvr>
                                        <p:cTn id="30" dur="580">
                                          <p:stCondLst>
                                            <p:cond delay="0"/>
                                          </p:stCondLst>
                                        </p:cTn>
                                        <p:tgtEl>
                                          <p:spTgt spid="5123"/>
                                        </p:tgtEl>
                                      </p:cBhvr>
                                    </p:animEffect>
                                    <p:anim calcmode="lin" valueType="num">
                                      <p:cBhvr>
                                        <p:cTn id="31"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36" dur="26">
                                          <p:stCondLst>
                                            <p:cond delay="650"/>
                                          </p:stCondLst>
                                        </p:cTn>
                                        <p:tgtEl>
                                          <p:spTgt spid="5123"/>
                                        </p:tgtEl>
                                      </p:cBhvr>
                                      <p:to x="100000" y="60000"/>
                                    </p:animScale>
                                    <p:animScale>
                                      <p:cBhvr>
                                        <p:cTn id="37" dur="166" decel="50000">
                                          <p:stCondLst>
                                            <p:cond delay="676"/>
                                          </p:stCondLst>
                                        </p:cTn>
                                        <p:tgtEl>
                                          <p:spTgt spid="5123"/>
                                        </p:tgtEl>
                                      </p:cBhvr>
                                      <p:to x="100000" y="100000"/>
                                    </p:animScale>
                                    <p:animScale>
                                      <p:cBhvr>
                                        <p:cTn id="38" dur="26">
                                          <p:stCondLst>
                                            <p:cond delay="1312"/>
                                          </p:stCondLst>
                                        </p:cTn>
                                        <p:tgtEl>
                                          <p:spTgt spid="5123"/>
                                        </p:tgtEl>
                                      </p:cBhvr>
                                      <p:to x="100000" y="80000"/>
                                    </p:animScale>
                                    <p:animScale>
                                      <p:cBhvr>
                                        <p:cTn id="39" dur="166" decel="50000">
                                          <p:stCondLst>
                                            <p:cond delay="1338"/>
                                          </p:stCondLst>
                                        </p:cTn>
                                        <p:tgtEl>
                                          <p:spTgt spid="5123"/>
                                        </p:tgtEl>
                                      </p:cBhvr>
                                      <p:to x="100000" y="100000"/>
                                    </p:animScale>
                                    <p:animScale>
                                      <p:cBhvr>
                                        <p:cTn id="40" dur="26">
                                          <p:stCondLst>
                                            <p:cond delay="1642"/>
                                          </p:stCondLst>
                                        </p:cTn>
                                        <p:tgtEl>
                                          <p:spTgt spid="5123"/>
                                        </p:tgtEl>
                                      </p:cBhvr>
                                      <p:to x="100000" y="90000"/>
                                    </p:animScale>
                                    <p:animScale>
                                      <p:cBhvr>
                                        <p:cTn id="41" dur="166" decel="50000">
                                          <p:stCondLst>
                                            <p:cond delay="1668"/>
                                          </p:stCondLst>
                                        </p:cTn>
                                        <p:tgtEl>
                                          <p:spTgt spid="5123"/>
                                        </p:tgtEl>
                                      </p:cBhvr>
                                      <p:to x="100000" y="100000"/>
                                    </p:animScale>
                                    <p:animScale>
                                      <p:cBhvr>
                                        <p:cTn id="42" dur="26">
                                          <p:stCondLst>
                                            <p:cond delay="1808"/>
                                          </p:stCondLst>
                                        </p:cTn>
                                        <p:tgtEl>
                                          <p:spTgt spid="5123"/>
                                        </p:tgtEl>
                                      </p:cBhvr>
                                      <p:to x="100000" y="95000"/>
                                    </p:animScale>
                                    <p:animScale>
                                      <p:cBhvr>
                                        <p:cTn id="43" dur="166" decel="50000">
                                          <p:stCondLst>
                                            <p:cond delay="1834"/>
                                          </p:stCondLst>
                                        </p:cTn>
                                        <p:tgtEl>
                                          <p:spTgt spid="5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I Documents\EI Powerpoint Presentations\presentation gfx\xbox.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76600" y="2962276"/>
            <a:ext cx="3124201" cy="267381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EI Documents\EI Powerpoint Presentations\presentation gfx\6012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3694579"/>
            <a:ext cx="2365375" cy="29173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002716"/>
            <a:ext cx="2365375"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bwMode="auto">
          <a:xfrm>
            <a:off x="1219200" y="4572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2pPr>
            <a:lvl3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3pPr>
            <a:lvl4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4pPr>
            <a:lvl5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9pPr>
          </a:lstStyle>
          <a:p>
            <a:r>
              <a:rPr lang="en-US" sz="3600" dirty="0" smtClean="0"/>
              <a:t>Consider Other ESI Locations</a:t>
            </a:r>
            <a:endParaRPr lang="en-US" sz="3600" dirty="0"/>
          </a:p>
        </p:txBody>
      </p:sp>
      <p:sp>
        <p:nvSpPr>
          <p:cNvPr id="3" name="Title 2"/>
          <p:cNvSpPr>
            <a:spLocks noGrp="1"/>
          </p:cNvSpPr>
          <p:nvPr>
            <p:ph type="title"/>
          </p:nvPr>
        </p:nvSpPr>
        <p:spPr/>
        <p:txBody>
          <a:bodyPr/>
          <a:lstStyle/>
          <a:p>
            <a:endParaRPr lang="en-US" dirty="0"/>
          </a:p>
        </p:txBody>
      </p:sp>
      <p:pic>
        <p:nvPicPr>
          <p:cNvPr id="11266" name="Picture 2" descr="C:\Users\craig\Documents\Mom and Dad\Desktop\Tiffany Presentation Dec 2012\amazon-kindle-tou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5498" y="4114800"/>
            <a:ext cx="236220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499" y="1890714"/>
            <a:ext cx="23622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5304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fade">
                                      <p:cBhvr>
                                        <p:cTn id="12" dur="1000"/>
                                        <p:tgtEl>
                                          <p:spTgt spid="4103"/>
                                        </p:tgtEl>
                                      </p:cBhvr>
                                    </p:animEffect>
                                    <p:anim calcmode="lin" valueType="num">
                                      <p:cBhvr>
                                        <p:cTn id="13" dur="1000" fill="hold"/>
                                        <p:tgtEl>
                                          <p:spTgt spid="4103"/>
                                        </p:tgtEl>
                                        <p:attrNameLst>
                                          <p:attrName>ppt_x</p:attrName>
                                        </p:attrNameLst>
                                      </p:cBhvr>
                                      <p:tavLst>
                                        <p:tav tm="0">
                                          <p:val>
                                            <p:strVal val="#ppt_x"/>
                                          </p:val>
                                        </p:tav>
                                        <p:tav tm="100000">
                                          <p:val>
                                            <p:strVal val="#ppt_x"/>
                                          </p:val>
                                        </p:tav>
                                      </p:tavLst>
                                    </p:anim>
                                    <p:anim calcmode="lin" valueType="num">
                                      <p:cBhvr>
                                        <p:cTn id="14"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Ok…So How Do I Get it?</a:t>
            </a:r>
            <a:endParaRPr lang="en-US" dirty="0"/>
          </a:p>
        </p:txBody>
      </p:sp>
      <p:sp>
        <p:nvSpPr>
          <p:cNvPr id="3" name="Content Placeholder 2"/>
          <p:cNvSpPr>
            <a:spLocks noGrp="1"/>
          </p:cNvSpPr>
          <p:nvPr>
            <p:ph idx="1"/>
          </p:nvPr>
        </p:nvSpPr>
        <p:spPr/>
        <p:txBody>
          <a:bodyPr/>
          <a:lstStyle/>
          <a:p>
            <a:endParaRPr lang="en-US" dirty="0" smtClean="0"/>
          </a:p>
          <a:p>
            <a:r>
              <a:rPr lang="en-US" dirty="0" smtClean="0"/>
              <a:t>Put </a:t>
            </a:r>
            <a:r>
              <a:rPr lang="en-US" dirty="0"/>
              <a:t>digital data on Client </a:t>
            </a:r>
            <a:r>
              <a:rPr lang="en-US" dirty="0" smtClean="0"/>
              <a:t>Checklist</a:t>
            </a:r>
          </a:p>
          <a:p>
            <a:r>
              <a:rPr lang="en-US" dirty="0" smtClean="0"/>
              <a:t>Preservation </a:t>
            </a:r>
            <a:r>
              <a:rPr lang="en-US" dirty="0"/>
              <a:t>letter at </a:t>
            </a:r>
            <a:r>
              <a:rPr lang="en-US" dirty="0" smtClean="0"/>
              <a:t>onset</a:t>
            </a:r>
          </a:p>
          <a:p>
            <a:r>
              <a:rPr lang="en-US" dirty="0" smtClean="0"/>
              <a:t>Most Judges now understand</a:t>
            </a:r>
          </a:p>
          <a:p>
            <a:r>
              <a:rPr lang="en-US" dirty="0" smtClean="0"/>
              <a:t>Likely a community asset</a:t>
            </a:r>
          </a:p>
          <a:p>
            <a:endParaRPr lang="en-US" dirty="0" smtClean="0"/>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8</a:t>
            </a:fld>
            <a:endParaRPr lang="en-US">
              <a:solidFill>
                <a:srgbClr val="FFFFFF"/>
              </a:solidFill>
            </a:endParaRPr>
          </a:p>
        </p:txBody>
      </p:sp>
    </p:spTree>
    <p:extLst>
      <p:ext uri="{BB962C8B-B14F-4D97-AF65-F5344CB8AC3E}">
        <p14:creationId xmlns:p14="http://schemas.microsoft.com/office/powerpoint/2010/main" val="16565741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 to Compel</a:t>
            </a:r>
            <a:endParaRPr lang="en-US" dirty="0"/>
          </a:p>
        </p:txBody>
      </p:sp>
      <p:sp>
        <p:nvSpPr>
          <p:cNvPr id="3" name="Content Placeholder 2"/>
          <p:cNvSpPr>
            <a:spLocks noGrp="1"/>
          </p:cNvSpPr>
          <p:nvPr>
            <p:ph idx="1"/>
          </p:nvPr>
        </p:nvSpPr>
        <p:spPr/>
        <p:txBody>
          <a:bodyPr/>
          <a:lstStyle/>
          <a:p>
            <a:endParaRPr lang="en-US" dirty="0" smtClean="0"/>
          </a:p>
          <a:p>
            <a:r>
              <a:rPr lang="en-US" dirty="0" smtClean="0"/>
              <a:t>Some form of proof the relevant data is on the device</a:t>
            </a:r>
          </a:p>
          <a:p>
            <a:r>
              <a:rPr lang="en-US" dirty="0" smtClean="0"/>
              <a:t>Subpoena </a:t>
            </a:r>
            <a:r>
              <a:rPr lang="en-US" dirty="0"/>
              <a:t>other </a:t>
            </a:r>
            <a:r>
              <a:rPr lang="en-US" dirty="0" smtClean="0"/>
              <a:t>parties</a:t>
            </a:r>
          </a:p>
          <a:p>
            <a:r>
              <a:rPr lang="en-US" dirty="0" smtClean="0"/>
              <a:t>Prove it is the only location evidence exists (can’t get via other means)</a:t>
            </a:r>
          </a:p>
          <a:p>
            <a:endParaRPr lang="en-US" dirty="0"/>
          </a:p>
          <a:p>
            <a:endParaRPr lang="en-US" dirty="0"/>
          </a:p>
        </p:txBody>
      </p:sp>
      <p:sp>
        <p:nvSpPr>
          <p:cNvPr id="5" name="Slide Number Placeholder 4"/>
          <p:cNvSpPr>
            <a:spLocks noGrp="1"/>
          </p:cNvSpPr>
          <p:nvPr>
            <p:ph type="sldNum" sz="quarter" idx="11"/>
          </p:nvPr>
        </p:nvSpPr>
        <p:spPr/>
        <p:txBody>
          <a:bodyPr/>
          <a:lstStyle/>
          <a:p>
            <a:fld id="{BE89A69A-29CB-4312-9ABF-09348FB7E72A}" type="slidenum">
              <a:rPr lang="en-US" smtClean="0">
                <a:solidFill>
                  <a:srgbClr val="FFFFFF"/>
                </a:solidFill>
              </a:rPr>
              <a:pPr/>
              <a:t>9</a:t>
            </a:fld>
            <a:endParaRPr lang="en-US">
              <a:solidFill>
                <a:srgbClr val="FFFFFF"/>
              </a:solidFill>
            </a:endParaRPr>
          </a:p>
        </p:txBody>
      </p:sp>
      <p:sp>
        <p:nvSpPr>
          <p:cNvPr id="6" name="Date Placeholder 5"/>
          <p:cNvSpPr>
            <a:spLocks noGrp="1"/>
          </p:cNvSpPr>
          <p:nvPr>
            <p:ph type="dt"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32621704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Expert Testimony Update">
  <a:themeElements>
    <a:clrScheme name="Expert Testimony Updat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Expert Testimony Update">
      <a:majorFont>
        <a:latin typeface="Tahoma"/>
        <a:ea typeface=""/>
        <a:cs typeface="Arial"/>
      </a:majorFont>
      <a:minorFont>
        <a:latin typeface="Tahoma"/>
        <a:ea typeface=""/>
        <a:cs typeface="Arial"/>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CC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cs typeface="Arial" pitchFamily="34" charset="0"/>
          </a:defRPr>
        </a:defPPr>
      </a:lstStyle>
    </a:lnDef>
  </a:objectDefaults>
  <a:extraClrSchemeLst>
    <a:extraClrScheme>
      <a:clrScheme name="Expert Testimony Update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Expert Testimony Updat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Expert Testimony Update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Expert Testimony Update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Expert Testimony Update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Expert Testimony Update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Expert Testimony Update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Expert Testimony Update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Expert Testimony Update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8045</TotalTime>
  <Words>952</Words>
  <Application>Microsoft Macintosh PowerPoint</Application>
  <PresentationFormat>On-screen Show (4:3)</PresentationFormat>
  <Paragraphs>184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Expert Testimony Update</vt:lpstr>
      <vt:lpstr>PowerPoint Presentation</vt:lpstr>
      <vt:lpstr>Digital…it’s how we live!</vt:lpstr>
      <vt:lpstr>PowerPoint Presentation</vt:lpstr>
      <vt:lpstr>PowerPoint Presentation</vt:lpstr>
      <vt:lpstr>Digital Data Devices</vt:lpstr>
      <vt:lpstr>Consider Other ESI Locations</vt:lpstr>
      <vt:lpstr>PowerPoint Presentation</vt:lpstr>
      <vt:lpstr>Ok…So How Do I Get it?</vt:lpstr>
      <vt:lpstr>What is Needed to Compel</vt:lpstr>
      <vt:lpstr>Negotiating with Opposing Counsel</vt:lpstr>
      <vt:lpstr>What if Opposing Counsel or Their Client “Doesn’t Get It”</vt:lpstr>
      <vt:lpstr>Authority of Special Master</vt:lpstr>
      <vt:lpstr>Working with Special Master</vt:lpstr>
      <vt:lpstr>What to Look for in a Good Computer Forensic Expert</vt:lpstr>
      <vt:lpstr>Digital Forensics in Each Stage of Litigation Process</vt:lpstr>
      <vt:lpstr>Data on Smartphones</vt:lpstr>
      <vt:lpstr>GPS tracking</vt:lpstr>
      <vt:lpstr>Social Media    -Obtainable Data</vt:lpstr>
      <vt:lpstr>Practical Examples for Family Law Cases</vt:lpstr>
      <vt:lpstr>Defense Side  Digital Forensics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Reinmuth</cp:lastModifiedBy>
  <cp:revision>329</cp:revision>
  <cp:lastPrinted>2013-03-21T02:20:25Z</cp:lastPrinted>
  <dcterms:created xsi:type="dcterms:W3CDTF">2010-09-23T17:13:55Z</dcterms:created>
  <dcterms:modified xsi:type="dcterms:W3CDTF">2015-06-04T21:31:51Z</dcterms:modified>
</cp:coreProperties>
</file>