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50" r:id="rId1"/>
  </p:sldMasterIdLst>
  <p:notesMasterIdLst>
    <p:notesMasterId r:id="rId44"/>
  </p:notesMasterIdLst>
  <p:handoutMasterIdLst>
    <p:handoutMasterId r:id="rId45"/>
  </p:handoutMasterIdLst>
  <p:sldIdLst>
    <p:sldId id="260" r:id="rId2"/>
    <p:sldId id="263" r:id="rId3"/>
    <p:sldId id="264" r:id="rId4"/>
    <p:sldId id="266" r:id="rId5"/>
    <p:sldId id="303" r:id="rId6"/>
    <p:sldId id="291" r:id="rId7"/>
    <p:sldId id="265" r:id="rId8"/>
    <p:sldId id="295" r:id="rId9"/>
    <p:sldId id="320" r:id="rId10"/>
    <p:sldId id="298" r:id="rId11"/>
    <p:sldId id="302" r:id="rId12"/>
    <p:sldId id="315" r:id="rId13"/>
    <p:sldId id="305" r:id="rId14"/>
    <p:sldId id="321" r:id="rId15"/>
    <p:sldId id="322" r:id="rId16"/>
    <p:sldId id="306" r:id="rId17"/>
    <p:sldId id="307" r:id="rId18"/>
    <p:sldId id="308" r:id="rId19"/>
    <p:sldId id="309" r:id="rId20"/>
    <p:sldId id="313" r:id="rId21"/>
    <p:sldId id="271" r:id="rId22"/>
    <p:sldId id="267" r:id="rId23"/>
    <p:sldId id="268" r:id="rId24"/>
    <p:sldId id="269" r:id="rId25"/>
    <p:sldId id="272" r:id="rId26"/>
    <p:sldId id="314" r:id="rId27"/>
    <p:sldId id="299" r:id="rId28"/>
    <p:sldId id="300" r:id="rId29"/>
    <p:sldId id="301" r:id="rId30"/>
    <p:sldId id="277" r:id="rId31"/>
    <p:sldId id="278" r:id="rId32"/>
    <p:sldId id="296" r:id="rId33"/>
    <p:sldId id="282" r:id="rId34"/>
    <p:sldId id="283" r:id="rId35"/>
    <p:sldId id="297" r:id="rId36"/>
    <p:sldId id="316" r:id="rId37"/>
    <p:sldId id="287" r:id="rId38"/>
    <p:sldId id="289" r:id="rId39"/>
    <p:sldId id="262" r:id="rId40"/>
    <p:sldId id="317" r:id="rId41"/>
    <p:sldId id="318" r:id="rId42"/>
    <p:sldId id="319" r:id="rId43"/>
  </p:sldIdLst>
  <p:sldSz cx="9144000" cy="6858000" type="screen4x3"/>
  <p:notesSz cx="6858000" cy="9296400"/>
  <p:custDataLst>
    <p:tags r:id="rId4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996600"/>
    <a:srgbClr val="045038"/>
    <a:srgbClr val="285000"/>
    <a:srgbClr val="006600"/>
    <a:srgbClr val="7028C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7210" autoAdjust="0"/>
    <p:restoredTop sz="52489" autoAdjust="0"/>
  </p:normalViewPr>
  <p:slideViewPr>
    <p:cSldViewPr snapToGrid="0">
      <p:cViewPr>
        <p:scale>
          <a:sx n="57" d="100"/>
          <a:sy n="57" d="100"/>
        </p:scale>
        <p:origin x="-1568" y="-80"/>
      </p:cViewPr>
      <p:guideLst>
        <p:guide orient="horz" pos="2160"/>
        <p:guide pos="2880"/>
      </p:guideLst>
    </p:cSldViewPr>
  </p:slideViewPr>
  <p:outlineViewPr>
    <p:cViewPr>
      <p:scale>
        <a:sx n="33" d="100"/>
        <a:sy n="33" d="100"/>
      </p:scale>
      <p:origin x="0" y="55116"/>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3" d="100"/>
          <a:sy n="83" d="100"/>
        </p:scale>
        <p:origin x="-1992" y="-72"/>
      </p:cViewPr>
      <p:guideLst>
        <p:guide orient="horz" pos="2928"/>
        <p:guide pos="2160"/>
      </p:guideLst>
    </p:cSldViewPr>
  </p:notesViewPr>
  <p:gridSpacing cx="1828800" cy="18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atin typeface="Arial" charset="0"/>
              </a:defRPr>
            </a:lvl1pPr>
          </a:lstStyle>
          <a:p>
            <a:pPr>
              <a:defRPr/>
            </a:pPr>
            <a:fld id="{3EF9AEA7-A261-4F5B-9305-7EEB9B5C1BEC}" type="datetimeFigureOut">
              <a:rPr lang="en-US"/>
              <a:pPr>
                <a:defRPr/>
              </a:pPr>
              <a:t>9/16/13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atin typeface="Arial" charset="0"/>
              </a:defRPr>
            </a:lvl1pPr>
          </a:lstStyle>
          <a:p>
            <a:pPr>
              <a:defRPr/>
            </a:pPr>
            <a:fld id="{3215B81B-9B01-49C3-9CF2-1866D15F6C38}" type="slidenum">
              <a:rPr lang="en-US"/>
              <a:pPr>
                <a:defRPr/>
              </a:pPr>
              <a:t>‹#›</a:t>
            </a:fld>
            <a:endParaRPr lang="en-US"/>
          </a:p>
        </p:txBody>
      </p:sp>
    </p:spTree>
    <p:extLst>
      <p:ext uri="{BB962C8B-B14F-4D97-AF65-F5344CB8AC3E}">
        <p14:creationId xmlns:p14="http://schemas.microsoft.com/office/powerpoint/2010/main" val="1205613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843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5846"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300C8AC-9263-4982-9406-98E90946E0C0}" type="slidenum">
              <a:rPr lang="en-US"/>
              <a:pPr>
                <a:defRPr/>
              </a:pPr>
              <a:t>‹#›</a:t>
            </a:fld>
            <a:endParaRPr lang="en-US"/>
          </a:p>
        </p:txBody>
      </p:sp>
    </p:spTree>
    <p:extLst>
      <p:ext uri="{BB962C8B-B14F-4D97-AF65-F5344CB8AC3E}">
        <p14:creationId xmlns:p14="http://schemas.microsoft.com/office/powerpoint/2010/main" val="2382370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notesMaster" Target="../notesMasters/notesMaster1.xml"/><Relationship Id="rId3"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1</a:t>
            </a:fld>
            <a:endParaRPr lang="en-US"/>
          </a:p>
        </p:txBody>
      </p:sp>
    </p:spTree>
    <p:extLst>
      <p:ext uri="{BB962C8B-B14F-4D97-AF65-F5344CB8AC3E}">
        <p14:creationId xmlns:p14="http://schemas.microsoft.com/office/powerpoint/2010/main" val="3376988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a:p>
            <a:pPr marL="171406" indent="-171406">
              <a:buFont typeface="Arial" pitchFamily="34" charset="0"/>
              <a:buChar char="•"/>
            </a:pPr>
            <a:r>
              <a:rPr lang="en-US" baseline="0" dirty="0" smtClean="0"/>
              <a:t>Elaborating on Michaels discussion regarding distinguishing between CF and ED, I’ve put together this matrix (handout?)</a:t>
            </a:r>
          </a:p>
          <a:p>
            <a:pPr marL="171406" indent="-171406">
              <a:buFont typeface="Arial" pitchFamily="34" charset="0"/>
              <a:buChar char="•"/>
            </a:pPr>
            <a:r>
              <a:rPr lang="en-US" baseline="0" dirty="0" smtClean="0"/>
              <a:t>CF is more proactive/investigative in nature.  Used when you want to maximize the amount of </a:t>
            </a:r>
            <a:r>
              <a:rPr lang="en-US" baseline="0" dirty="0" err="1" smtClean="0"/>
              <a:t>relevent</a:t>
            </a:r>
            <a:r>
              <a:rPr lang="en-US" baseline="0" dirty="0" smtClean="0"/>
              <a:t> information.</a:t>
            </a:r>
          </a:p>
          <a:p>
            <a:pPr marL="0" indent="0">
              <a:buFont typeface="Arial" pitchFamily="34" charset="0"/>
              <a:buNone/>
            </a:pPr>
            <a:endParaRPr lang="en-US" baseline="0" dirty="0" smtClean="0"/>
          </a:p>
          <a:p>
            <a:pPr marL="171406" marR="0" indent="-171406"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For the attorneys out there, I’ll give you a second to identity the type of litigation you are involved in…IP,  Commercial including  breach of contact, business fraud and shareholder disputes, etc.</a:t>
            </a:r>
          </a:p>
          <a:p>
            <a:pPr marL="171406" indent="-171406">
              <a:buFont typeface="Arial" pitchFamily="34" charset="0"/>
              <a:buChar char="•"/>
            </a:pPr>
            <a:endParaRPr lang="en-US" baseline="0" dirty="0" smtClean="0"/>
          </a:p>
          <a:p>
            <a:pPr marL="171406" indent="-171406">
              <a:buFont typeface="Arial" pitchFamily="34" charset="0"/>
              <a:buChar char="•"/>
            </a:pPr>
            <a:r>
              <a:rPr lang="en-US" baseline="0" dirty="0" smtClean="0"/>
              <a:t>Now, </a:t>
            </a:r>
            <a:r>
              <a:rPr lang="en-US" baseline="0" dirty="0" err="1" smtClean="0"/>
              <a:t>cruze</a:t>
            </a:r>
            <a:r>
              <a:rPr lang="en-US" baseline="0" dirty="0" smtClean="0"/>
              <a:t> along the left hand side to view the type of additional information you </a:t>
            </a:r>
            <a:r>
              <a:rPr lang="en-US" u="sng" baseline="0" dirty="0" smtClean="0"/>
              <a:t>can get</a:t>
            </a:r>
            <a:r>
              <a:rPr lang="en-US" baseline="0" dirty="0" smtClean="0"/>
              <a:t> with computer forensics</a:t>
            </a:r>
          </a:p>
          <a:p>
            <a:pPr marL="628490" lvl="1" indent="-171406">
              <a:buFont typeface="Arial" pitchFamily="34" charset="0"/>
              <a:buChar char="•"/>
            </a:pPr>
            <a:r>
              <a:rPr lang="en-US" baseline="0" dirty="0" smtClean="0"/>
              <a:t>-includes recovery of deleted files, uncovering spoliation, when storage devices were connected (as we just saw!)</a:t>
            </a:r>
          </a:p>
          <a:p>
            <a:pPr marL="628490" lvl="1" indent="-171406">
              <a:buFont typeface="Arial" pitchFamily="34" charset="0"/>
              <a:buChar char="•"/>
            </a:pPr>
            <a:r>
              <a:rPr lang="en-US" baseline="0" dirty="0" smtClean="0"/>
              <a:t>-restore point analysis – restore points are created by Windows in case your system crashes, you can restore your computer to a point before the crash</a:t>
            </a:r>
          </a:p>
          <a:p>
            <a:pPr marL="457084" lvl="1" indent="0">
              <a:buFont typeface="Arial" pitchFamily="34" charset="0"/>
              <a:buNone/>
            </a:pPr>
            <a:r>
              <a:rPr lang="en-US" baseline="0" dirty="0" smtClean="0"/>
              <a:t>      normally set to restore every 24 hours</a:t>
            </a:r>
          </a:p>
          <a:p>
            <a:pPr marL="628534" lvl="1" indent="-171450">
              <a:buFontTx/>
              <a:buChar char="-"/>
            </a:pPr>
            <a:r>
              <a:rPr lang="en-US" baseline="0" dirty="0" smtClean="0"/>
              <a:t>Provides a great forensic tool, you can go back and determine what someone did on their computer on a certain day, even if they think they have covered their tracks</a:t>
            </a:r>
          </a:p>
          <a:p>
            <a:pPr marL="628534" lvl="1" indent="-171450">
              <a:buFontTx/>
              <a:buChar char="-"/>
            </a:pPr>
            <a:r>
              <a:rPr lang="en-US" baseline="0" dirty="0" smtClean="0"/>
              <a:t>System registry analysis…..</a:t>
            </a:r>
          </a:p>
          <a:p>
            <a:pPr marL="171450" lvl="0" indent="-171450">
              <a:buFont typeface="Arial" pitchFamily="34" charset="0"/>
              <a:buChar char="•"/>
            </a:pPr>
            <a:r>
              <a:rPr lang="en-US" baseline="0" dirty="0" smtClean="0"/>
              <a:t>File signature analysis – whether someone tried to change the file name be changing the extension (e.g. from .xls to .</a:t>
            </a:r>
            <a:r>
              <a:rPr lang="en-US" baseline="0" dirty="0" err="1" smtClean="0"/>
              <a:t>brs</a:t>
            </a:r>
            <a:r>
              <a:rPr lang="en-US" baseline="0" dirty="0" smtClean="0"/>
              <a:t>); </a:t>
            </a:r>
          </a:p>
          <a:p>
            <a:pPr marL="628650" lvl="1" indent="-171450">
              <a:buFont typeface="Arial" pitchFamily="34" charset="0"/>
              <a:buChar char="•"/>
            </a:pPr>
            <a:r>
              <a:rPr lang="en-US" baseline="0" dirty="0" smtClean="0"/>
              <a:t>So if you think your e-discovery people are getting all excel doc’s or Word doc’s based on the file extension, they won’t pick up these files that have been renamed…</a:t>
            </a:r>
          </a:p>
          <a:p>
            <a:pPr marL="628650" lvl="1" indent="-171450">
              <a:buFont typeface="Arial" pitchFamily="34" charset="0"/>
              <a:buChar char="•"/>
            </a:pPr>
            <a:r>
              <a:rPr lang="en-US" baseline="0" dirty="0" smtClean="0"/>
              <a:t>Michael will show you examples later    (</a:t>
            </a:r>
            <a:r>
              <a:rPr lang="en-US" b="1" u="sng" baseline="0" dirty="0" smtClean="0"/>
              <a:t>more below</a:t>
            </a:r>
            <a:r>
              <a:rPr lang="en-US" baseline="0" dirty="0" smtClean="0"/>
              <a:t>)…..</a:t>
            </a:r>
          </a:p>
          <a:p>
            <a:pPr marL="171450" lvl="0" indent="-171450">
              <a:buFont typeface="Arial" pitchFamily="34" charset="0"/>
              <a:buChar char="•"/>
            </a:pPr>
            <a:r>
              <a:rPr lang="en-US" baseline="0" dirty="0" smtClean="0"/>
              <a:t>Web-based mail/social networking/on-line chatting  data – people think they are reaching up to the clouds and these emails are not stored on their computer, however</a:t>
            </a:r>
          </a:p>
          <a:p>
            <a:pPr marL="171450" lvl="0" indent="-171450">
              <a:buFont typeface="Arial" pitchFamily="34" charset="0"/>
              <a:buChar char="•"/>
            </a:pPr>
            <a:r>
              <a:rPr lang="en-US" baseline="0" dirty="0" smtClean="0"/>
              <a:t>After you view them on your screen, they are stored in unallocated space and can be recovered (need specialized forensic software) </a:t>
            </a:r>
            <a:r>
              <a:rPr lang="en-US" u="sng" baseline="0" dirty="0" smtClean="0">
                <a:solidFill>
                  <a:srgbClr val="FF0000"/>
                </a:solidFill>
              </a:rPr>
              <a:t>– JUMP TO SLIDE 14.</a:t>
            </a:r>
            <a:endParaRPr lang="en-US" baseline="0" dirty="0" smtClean="0"/>
          </a:p>
          <a:p>
            <a:pPr marL="171450" lvl="0" indent="-171450">
              <a:buFont typeface="Arial" pitchFamily="34" charset="0"/>
              <a:buChar char="•"/>
            </a:pPr>
            <a:r>
              <a:rPr lang="en-US" baseline="0" dirty="0" smtClean="0"/>
              <a:t>Review of all ESI (phones, camera’s).  I don’t believe “e-discovery vendors” get this info.</a:t>
            </a:r>
          </a:p>
          <a:p>
            <a:pPr marL="457084" lvl="1"/>
            <a:endParaRPr lang="en-US" baseline="0" dirty="0" smtClean="0"/>
          </a:p>
        </p:txBody>
      </p:sp>
      <p:sp>
        <p:nvSpPr>
          <p:cNvPr id="4" name="Slide Number Placeholder 3"/>
          <p:cNvSpPr>
            <a:spLocks noGrp="1"/>
          </p:cNvSpPr>
          <p:nvPr>
            <p:ph type="sldNum" sz="quarter" idx="10"/>
          </p:nvPr>
        </p:nvSpPr>
        <p:spPr/>
        <p:txBody>
          <a:bodyPr/>
          <a:lstStyle/>
          <a:p>
            <a:fld id="{0F033B93-D554-4CC4-94BA-9521EE3A203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711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pPr>
              <a:buClr>
                <a:srgbClr val="0000FF"/>
              </a:buClr>
            </a:pPr>
            <a:r>
              <a:rPr lang="en-US">
                <a:solidFill>
                  <a:prstClr val="black"/>
                </a:solidFill>
              </a:rPr>
              <a:t>April 20, 2004</a:t>
            </a:r>
          </a:p>
        </p:txBody>
      </p:sp>
      <p:sp>
        <p:nvSpPr>
          <p:cNvPr id="21507" name="Rectangle 6"/>
          <p:cNvSpPr>
            <a:spLocks noGrp="1" noChangeArrowheads="1"/>
          </p:cNvSpPr>
          <p:nvPr>
            <p:ph type="ftr" sz="quarter" idx="4"/>
          </p:nvPr>
        </p:nvSpPr>
        <p:spPr>
          <a:noFill/>
        </p:spPr>
        <p:txBody>
          <a:bodyPr/>
          <a:lstStyle/>
          <a:p>
            <a:pPr>
              <a:buClr>
                <a:srgbClr val="0000FF"/>
              </a:buClr>
            </a:pPr>
            <a:r>
              <a:rPr lang="en-US">
                <a:solidFill>
                  <a:prstClr val="black"/>
                </a:solidFill>
              </a:rPr>
              <a:t>Arizona Society of CPA's</a:t>
            </a:r>
          </a:p>
        </p:txBody>
      </p:sp>
      <p:sp>
        <p:nvSpPr>
          <p:cNvPr id="21508" name="Rectangle 7"/>
          <p:cNvSpPr>
            <a:spLocks noGrp="1" noChangeArrowheads="1"/>
          </p:cNvSpPr>
          <p:nvPr>
            <p:ph type="sldNum" sz="quarter" idx="5"/>
          </p:nvPr>
        </p:nvSpPr>
        <p:spPr>
          <a:noFill/>
        </p:spPr>
        <p:txBody>
          <a:bodyPr/>
          <a:lstStyle/>
          <a:p>
            <a:pPr>
              <a:buClr>
                <a:srgbClr val="0000FF"/>
              </a:buClr>
            </a:pPr>
            <a:fld id="{9D4D8C71-E8D2-49AC-924B-05FBC6DA27DC}" type="slidenum">
              <a:rPr lang="en-US">
                <a:solidFill>
                  <a:prstClr val="black"/>
                </a:solidFill>
              </a:rPr>
              <a:pPr>
                <a:buClr>
                  <a:srgbClr val="0000FF"/>
                </a:buClr>
              </a:pPr>
              <a:t>11</a:t>
            </a:fld>
            <a:endParaRPr lang="en-US">
              <a:solidFill>
                <a:prstClr val="black"/>
              </a:solidFill>
            </a:endParaRPr>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p:spPr>
        <p:txBody>
          <a:bodyPr/>
          <a:lstStyle/>
          <a:p>
            <a:r>
              <a:rPr lang="en-US" dirty="0" smtClean="0"/>
              <a:t>The field of information</a:t>
            </a:r>
            <a:r>
              <a:rPr lang="en-US" baseline="0" dirty="0" smtClean="0"/>
              <a:t> technology is moving so fast that </a:t>
            </a:r>
            <a:r>
              <a:rPr lang="en-US" u="sng" baseline="0" dirty="0" smtClean="0"/>
              <a:t>CF is now DF</a:t>
            </a:r>
          </a:p>
          <a:p>
            <a:endParaRPr lang="en-US" u="sng" baseline="0" dirty="0" smtClean="0"/>
          </a:p>
          <a:p>
            <a:pPr marL="171406" indent="-171406" defTabSz="914167">
              <a:buFont typeface="Arial" pitchFamily="34" charset="0"/>
              <a:buChar char="•"/>
              <a:defRPr/>
            </a:pPr>
            <a:r>
              <a:rPr lang="en-US" u="sng" baseline="0" dirty="0" smtClean="0"/>
              <a:t>Text messaging</a:t>
            </a:r>
            <a:r>
              <a:rPr lang="en-US" baseline="0" dirty="0" smtClean="0"/>
              <a:t> becoming the more common way to communicate (80% of cell phone owners text)</a:t>
            </a:r>
          </a:p>
          <a:p>
            <a:pPr marL="171406" indent="-171406" defTabSz="914167">
              <a:buFont typeface="Arial" pitchFamily="34" charset="0"/>
              <a:buChar char="•"/>
              <a:defRPr/>
            </a:pPr>
            <a:endParaRPr lang="en-US" baseline="0" dirty="0" smtClean="0"/>
          </a:p>
          <a:p>
            <a:pPr marL="171406" indent="-171406" defTabSz="914167">
              <a:buFont typeface="Arial" pitchFamily="34" charset="0"/>
              <a:buChar char="•"/>
              <a:defRPr/>
            </a:pPr>
            <a:r>
              <a:rPr lang="en-US" u="sng" baseline="0" dirty="0" smtClean="0"/>
              <a:t>email turning into web mail</a:t>
            </a:r>
          </a:p>
          <a:p>
            <a:pPr marL="171406" indent="-171406" defTabSz="914167">
              <a:buFont typeface="Arial" pitchFamily="34" charset="0"/>
              <a:buChar char="•"/>
              <a:defRPr/>
            </a:pPr>
            <a:endParaRPr lang="en-US" u="sng" baseline="0" dirty="0" smtClean="0"/>
          </a:p>
          <a:p>
            <a:pPr marL="171406" indent="-171406" defTabSz="914167">
              <a:buFont typeface="Arial" pitchFamily="34" charset="0"/>
              <a:buChar char="•"/>
              <a:defRPr/>
            </a:pPr>
            <a:r>
              <a:rPr lang="en-US" baseline="0" dirty="0" smtClean="0"/>
              <a:t>Pictures being taken and only viewed digitally, or</a:t>
            </a:r>
          </a:p>
          <a:p>
            <a:pPr marL="0" indent="0" defTabSz="914167">
              <a:buFont typeface="Arial" pitchFamily="34" charset="0"/>
              <a:buNone/>
              <a:defRPr/>
            </a:pPr>
            <a:endParaRPr lang="en-US" u="sng" baseline="0" dirty="0" smtClean="0"/>
          </a:p>
          <a:p>
            <a:pPr marL="171406" indent="-171406" defTabSz="914167">
              <a:buFont typeface="Arial" pitchFamily="34" charset="0"/>
              <a:buChar char="•"/>
              <a:defRPr/>
            </a:pPr>
            <a:r>
              <a:rPr lang="en-US" baseline="0" dirty="0" smtClean="0"/>
              <a:t>More and more </a:t>
            </a:r>
            <a:r>
              <a:rPr lang="en-US" baseline="0" dirty="0" err="1" smtClean="0"/>
              <a:t>infor</a:t>
            </a:r>
            <a:r>
              <a:rPr lang="en-US" baseline="0" dirty="0" smtClean="0"/>
              <a:t> is being </a:t>
            </a:r>
            <a:r>
              <a:rPr lang="en-US" u="sng" baseline="0" dirty="0" smtClean="0"/>
              <a:t>stored right here or in the cloud</a:t>
            </a:r>
            <a:endParaRPr lang="en-US" u="none" baseline="0" dirty="0" smtClean="0"/>
          </a:p>
          <a:p>
            <a:endParaRPr lang="en-US" u="sng" baseline="0" dirty="0" smtClean="0"/>
          </a:p>
          <a:p>
            <a:r>
              <a:rPr lang="en-US" u="none" baseline="0" dirty="0" smtClean="0"/>
              <a:t>So if you want the information you need to win cases, seriously consider these new sources of storage.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 many have smartphones?  Think about how much information you put on your smartphones.  Executives on your cases do the same thing.</a:t>
            </a:r>
          </a:p>
          <a:p>
            <a:r>
              <a:rPr lang="en-US" baseline="0" dirty="0" smtClean="0"/>
              <a:t>These devices are mini computers….</a:t>
            </a:r>
          </a:p>
          <a:p>
            <a:r>
              <a:rPr lang="en-US" baseline="0" dirty="0" smtClean="0"/>
              <a:t>-  Critical communication is no longer going to their laptop or desktop computer.  It’s stopping right here.</a:t>
            </a:r>
          </a:p>
          <a:p>
            <a:pPr eaLnBrk="1" hangingPunct="1"/>
            <a:endParaRPr lang="en-US" baseline="0" dirty="0" smtClean="0"/>
          </a:p>
          <a:p>
            <a:pPr marL="171450" indent="-171450" defTabSz="914284">
              <a:buFontTx/>
              <a:buChar char="-"/>
              <a:defRPr/>
            </a:pPr>
            <a:r>
              <a:rPr lang="en-US" baseline="0" dirty="0" smtClean="0"/>
              <a:t>what can you get from them?..........</a:t>
            </a:r>
          </a:p>
          <a:p>
            <a:pPr marL="0" indent="0" defTabSz="914284">
              <a:buFontTx/>
              <a:buNone/>
              <a:defRPr/>
            </a:pPr>
            <a:endParaRPr lang="en-US" baseline="0" dirty="0" smtClean="0"/>
          </a:p>
          <a:p>
            <a:pPr marL="0" indent="0" defTabSz="914284">
              <a:buFontTx/>
              <a:buNone/>
              <a:defRPr/>
            </a:pPr>
            <a:r>
              <a:rPr lang="en-US" baseline="0" dirty="0" smtClean="0"/>
              <a:t>GPS – go to </a:t>
            </a:r>
            <a:r>
              <a:rPr lang="en-US" b="1" baseline="0" dirty="0" smtClean="0"/>
              <a:t>next slide</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They are accessing corporate servers remotely and </a:t>
            </a:r>
            <a:r>
              <a:rPr lang="en-US" u="sng" baseline="0" dirty="0" smtClean="0"/>
              <a:t>Believe it or not, files are being downloaded from corporate server onto HH devices OR transferred directly to other locations (cloud storage, competitor website)</a:t>
            </a:r>
          </a:p>
          <a:p>
            <a:pPr eaLnBrk="1" hangingPunct="1"/>
            <a:endParaRPr lang="en-US" baseline="0" dirty="0" smtClean="0"/>
          </a:p>
          <a:p>
            <a:pPr defTabSz="903952">
              <a:defRPr/>
            </a:pPr>
            <a:r>
              <a:rPr lang="en-US" baseline="0" dirty="0" smtClean="0"/>
              <a:t>ESPEC if they are up to no good and they don’t want info to be found…</a:t>
            </a:r>
            <a:endParaRPr lang="en-US" u="sng" baseline="0" dirty="0" smtClean="0"/>
          </a:p>
          <a:p>
            <a:pPr defTabSz="903952">
              <a:defRPr/>
            </a:pPr>
            <a:endParaRPr lang="en-US" baseline="0" dirty="0" smtClean="0"/>
          </a:p>
          <a:p>
            <a:pPr defTabSz="903952">
              <a:defRPr/>
            </a:pPr>
            <a:r>
              <a:rPr lang="en-US" baseline="0" dirty="0" smtClean="0"/>
              <a:t>The information you may be looking for is </a:t>
            </a:r>
            <a:r>
              <a:rPr lang="en-US" u="sng" baseline="0" dirty="0" smtClean="0"/>
              <a:t>stopping right here</a:t>
            </a:r>
            <a:r>
              <a:rPr lang="en-US" baseline="0" dirty="0" smtClean="0"/>
              <a:t>! – can’t emphasize this enough</a:t>
            </a:r>
          </a:p>
          <a:p>
            <a:pPr defTabSz="903952">
              <a:defRPr/>
            </a:pPr>
            <a:endParaRPr lang="en-US" baseline="0" dirty="0" smtClean="0"/>
          </a:p>
          <a:p>
            <a:pPr defTabSz="903952">
              <a:defRPr/>
            </a:pPr>
            <a:r>
              <a:rPr lang="en-US" baseline="0" dirty="0" smtClean="0"/>
              <a:t>Web based mail GO TO SLIDES 14  AND 15</a:t>
            </a:r>
          </a:p>
        </p:txBody>
      </p:sp>
      <p:sp>
        <p:nvSpPr>
          <p:cNvPr id="4" name="Slide Number Placeholder 3"/>
          <p:cNvSpPr>
            <a:spLocks noGrp="1"/>
          </p:cNvSpPr>
          <p:nvPr>
            <p:ph type="sldNum" sz="quarter" idx="10"/>
          </p:nvPr>
        </p:nvSpPr>
        <p:spPr/>
        <p:txBody>
          <a:bodyPr/>
          <a:lstStyle/>
          <a:p>
            <a:fld id="{0F033B93-D554-4CC4-94BA-9521EE3A2031}" type="slidenum">
              <a:rPr lang="en-US" smtClean="0"/>
              <a:pPr/>
              <a:t>12</a:t>
            </a:fld>
            <a:endParaRPr lang="en-US"/>
          </a:p>
        </p:txBody>
      </p:sp>
    </p:spTree>
    <p:extLst>
      <p:ext uri="{BB962C8B-B14F-4D97-AF65-F5344CB8AC3E}">
        <p14:creationId xmlns:p14="http://schemas.microsoft.com/office/powerpoint/2010/main" val="58031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52">
              <a:defRPr/>
            </a:pPr>
            <a:r>
              <a:rPr lang="en-US" baseline="0" dirty="0" smtClean="0"/>
              <a:t>GPS logs can tell you </a:t>
            </a:r>
            <a:r>
              <a:rPr lang="en-US" u="sng" baseline="0" dirty="0" smtClean="0"/>
              <a:t>where that phone (and likely the owner) was and when</a:t>
            </a:r>
            <a:endParaRPr lang="en-US" u="none" baseline="0" dirty="0" smtClean="0"/>
          </a:p>
          <a:p>
            <a:pPr defTabSz="903952">
              <a:defRPr/>
            </a:pPr>
            <a:endParaRPr lang="en-US" baseline="0" dirty="0" smtClean="0"/>
          </a:p>
          <a:p>
            <a:pPr defTabSz="903952">
              <a:defRPr/>
            </a:pPr>
            <a:r>
              <a:rPr lang="en-US" baseline="0" dirty="0" smtClean="0"/>
              <a:t>(Starbucks at this location at such and such time).  Then connect that to the overall timetable of your litigation.  If someone claims they were in NY at a certain date/time and their cell phone indicates they were in Chicago, plus it has text messages to his wife at that time indicating he is on his way to the White Sox game, he has some explaining to do</a:t>
            </a:r>
          </a:p>
          <a:p>
            <a:pPr defTabSz="903952">
              <a:defRPr/>
            </a:pPr>
            <a:endParaRPr lang="en-US" baseline="0" dirty="0" smtClean="0"/>
          </a:p>
          <a:p>
            <a:pPr defTabSz="903952">
              <a:defRPr/>
            </a:pPr>
            <a:r>
              <a:rPr lang="en-US" baseline="0" dirty="0" smtClean="0"/>
              <a:t>GO BACK TO PREVIOUS SLIDE</a:t>
            </a:r>
          </a:p>
          <a:p>
            <a:endParaRPr lang="en-US" baseline="0" dirty="0" smtClean="0"/>
          </a:p>
        </p:txBody>
      </p:sp>
      <p:sp>
        <p:nvSpPr>
          <p:cNvPr id="4" name="Slide Number Placeholder 3"/>
          <p:cNvSpPr>
            <a:spLocks noGrp="1"/>
          </p:cNvSpPr>
          <p:nvPr>
            <p:ph type="sldNum" sz="quarter" idx="10"/>
          </p:nvPr>
        </p:nvSpPr>
        <p:spPr/>
        <p:txBody>
          <a:bodyPr/>
          <a:lstStyle/>
          <a:p>
            <a:fld id="{0F033B93-D554-4CC4-94BA-9521EE3A2031}" type="slidenum">
              <a:rPr lang="en-US" smtClean="0"/>
              <a:pPr/>
              <a:t>13</a:t>
            </a:fld>
            <a:endParaRPr lang="en-US"/>
          </a:p>
        </p:txBody>
      </p:sp>
    </p:spTree>
    <p:extLst>
      <p:ext uri="{BB962C8B-B14F-4D97-AF65-F5344CB8AC3E}">
        <p14:creationId xmlns:p14="http://schemas.microsoft.com/office/powerpoint/2010/main" val="109326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based mail</a:t>
            </a:r>
          </a:p>
          <a:p>
            <a:r>
              <a:rPr lang="en-US" dirty="0" smtClean="0"/>
              <a:t>-what</a:t>
            </a:r>
            <a:r>
              <a:rPr lang="en-US" baseline="0" dirty="0" smtClean="0"/>
              <a:t> you view on your computer, an image is retained on your computer or cellphone in unallocated space</a:t>
            </a:r>
          </a:p>
          <a:p>
            <a:r>
              <a:rPr lang="en-US" baseline="0" dirty="0" smtClean="0"/>
              <a:t>-computer forensic software can detect and extract these images</a:t>
            </a:r>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14</a:t>
            </a:fld>
            <a:endParaRPr lang="en-US"/>
          </a:p>
        </p:txBody>
      </p:sp>
    </p:spTree>
    <p:extLst>
      <p:ext uri="{BB962C8B-B14F-4D97-AF65-F5344CB8AC3E}">
        <p14:creationId xmlns:p14="http://schemas.microsoft.com/office/powerpoint/2010/main" val="4032594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BACK TO SLIDE 12</a:t>
            </a:r>
            <a:r>
              <a:rPr lang="en-US" baseline="0" dirty="0" smtClean="0"/>
              <a:t> FOR CONCLUDING COMMENT</a:t>
            </a:r>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15</a:t>
            </a:fld>
            <a:endParaRPr lang="en-US"/>
          </a:p>
        </p:txBody>
      </p:sp>
    </p:spTree>
    <p:extLst>
      <p:ext uri="{BB962C8B-B14F-4D97-AF65-F5344CB8AC3E}">
        <p14:creationId xmlns:p14="http://schemas.microsoft.com/office/powerpoint/2010/main" val="203072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67">
              <a:defRPr/>
            </a:pPr>
            <a:r>
              <a:rPr lang="en-US" baseline="0" dirty="0" smtClean="0"/>
              <a:t>Consider all sources of ESI - </a:t>
            </a:r>
          </a:p>
          <a:p>
            <a:pPr defTabSz="914167">
              <a:defRPr/>
            </a:pPr>
            <a:r>
              <a:rPr lang="en-US" baseline="0" dirty="0" smtClean="0"/>
              <a:t>Can be forensically obtained</a:t>
            </a:r>
            <a:r>
              <a:rPr lang="en-US" baseline="0" dirty="0"/>
              <a:t> </a:t>
            </a:r>
            <a:r>
              <a:rPr lang="en-US" baseline="0" dirty="0" smtClean="0"/>
              <a:t>and examined.</a:t>
            </a:r>
            <a:endParaRPr lang="en-US" dirty="0" smtClean="0"/>
          </a:p>
        </p:txBody>
      </p:sp>
      <p:sp>
        <p:nvSpPr>
          <p:cNvPr id="4" name="Slide Number Placeholder 3"/>
          <p:cNvSpPr>
            <a:spLocks noGrp="1"/>
          </p:cNvSpPr>
          <p:nvPr>
            <p:ph type="sldNum" sz="quarter" idx="10"/>
          </p:nvPr>
        </p:nvSpPr>
        <p:spPr/>
        <p:txBody>
          <a:bodyPr/>
          <a:lstStyle/>
          <a:p>
            <a:fld id="{0F033B93-D554-4CC4-94BA-9521EE3A2031}" type="slidenum">
              <a:rPr lang="en-US" smtClean="0"/>
              <a:pPr/>
              <a:t>16</a:t>
            </a:fld>
            <a:endParaRPr lang="en-US"/>
          </a:p>
        </p:txBody>
      </p:sp>
    </p:spTree>
    <p:extLst>
      <p:ext uri="{BB962C8B-B14F-4D97-AF65-F5344CB8AC3E}">
        <p14:creationId xmlns:p14="http://schemas.microsoft.com/office/powerpoint/2010/main" val="3436568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6" indent="-171406">
              <a:buFont typeface="Arial" pitchFamily="34" charset="0"/>
              <a:buChar char="•"/>
            </a:pPr>
            <a:r>
              <a:rPr lang="en-US" dirty="0" smtClean="0"/>
              <a:t>GPS devices,</a:t>
            </a:r>
            <a:r>
              <a:rPr lang="en-US" baseline="0" dirty="0" smtClean="0"/>
              <a:t> and YES, even children’s electronic toys</a:t>
            </a:r>
          </a:p>
          <a:p>
            <a:pPr marL="171406" indent="-171406">
              <a:buFont typeface="Arial" pitchFamily="34" charset="0"/>
              <a:buChar char="•"/>
            </a:pPr>
            <a:endParaRPr lang="en-US" dirty="0" smtClean="0"/>
          </a:p>
          <a:p>
            <a:pPr marL="171406" indent="-171406">
              <a:buFont typeface="Arial" pitchFamily="34" charset="0"/>
              <a:buChar char="•"/>
            </a:pPr>
            <a:r>
              <a:rPr lang="en-US" dirty="0" smtClean="0"/>
              <a:t>Back</a:t>
            </a:r>
            <a:r>
              <a:rPr lang="en-US" baseline="0" dirty="0" smtClean="0"/>
              <a:t> up drive can now easily download the contents of one, but more than one, desktop or laptop drive content</a:t>
            </a:r>
          </a:p>
          <a:p>
            <a:endParaRPr lang="en-US" baseline="0" dirty="0" smtClean="0"/>
          </a:p>
          <a:p>
            <a:pPr marL="171406" indent="-171406">
              <a:buFont typeface="Arial" pitchFamily="34" charset="0"/>
              <a:buChar char="•"/>
            </a:pPr>
            <a:r>
              <a:rPr lang="en-US" baseline="0" dirty="0" smtClean="0"/>
              <a:t>Recent case where FINANCIAL files were hidden on a Kindle!</a:t>
            </a:r>
          </a:p>
          <a:p>
            <a:pPr marL="0" indent="0">
              <a:buFont typeface="Arial" pitchFamily="34" charset="0"/>
              <a:buNone/>
            </a:pPr>
            <a:endParaRPr lang="en-US" baseline="0" dirty="0" smtClean="0"/>
          </a:p>
          <a:p>
            <a:pPr marL="0" indent="0">
              <a:buFont typeface="Arial" pitchFamily="34" charset="0"/>
              <a:buNone/>
            </a:pPr>
            <a:endParaRPr lang="en-US" b="1" u="sng"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17</a:t>
            </a:fld>
            <a:endParaRPr lang="en-US"/>
          </a:p>
        </p:txBody>
      </p:sp>
    </p:spTree>
    <p:extLst>
      <p:ext uri="{BB962C8B-B14F-4D97-AF65-F5344CB8AC3E}">
        <p14:creationId xmlns:p14="http://schemas.microsoft.com/office/powerpoint/2010/main" val="3845305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a:t>
            </a:r>
            <a:r>
              <a:rPr lang="en-US" baseline="0" dirty="0" smtClean="0"/>
              <a:t> computing = simply stated: “ </a:t>
            </a:r>
            <a:r>
              <a:rPr lang="en-US" u="sng" dirty="0">
                <a:solidFill>
                  <a:prstClr val="black"/>
                </a:solidFill>
              </a:rPr>
              <a:t>storing information remotely </a:t>
            </a:r>
            <a:r>
              <a:rPr lang="en-US" u="sng" dirty="0" smtClean="0">
                <a:solidFill>
                  <a:prstClr val="black"/>
                </a:solidFill>
              </a:rPr>
              <a:t>with external providers”</a:t>
            </a:r>
            <a:endParaRPr lang="en-US" baseline="0" dirty="0" smtClean="0"/>
          </a:p>
          <a:p>
            <a:pPr defTabSz="903952"/>
            <a:endParaRPr lang="en-US" dirty="0">
              <a:solidFill>
                <a:prstClr val="black"/>
              </a:solidFill>
            </a:endParaRPr>
          </a:p>
          <a:p>
            <a:pPr defTabSz="903952"/>
            <a:r>
              <a:rPr lang="en-US" dirty="0">
                <a:solidFill>
                  <a:prstClr val="black"/>
                </a:solidFill>
              </a:rPr>
              <a:t>Corporations are moving away from </a:t>
            </a:r>
            <a:r>
              <a:rPr lang="en-US" dirty="0" smtClean="0">
                <a:solidFill>
                  <a:prstClr val="black"/>
                </a:solidFill>
              </a:rPr>
              <a:t>having their own “server”</a:t>
            </a:r>
            <a:r>
              <a:rPr lang="en-US" baseline="0" dirty="0" smtClean="0">
                <a:solidFill>
                  <a:prstClr val="black"/>
                </a:solidFill>
              </a:rPr>
              <a:t> and storing data remotely</a:t>
            </a:r>
            <a:endParaRPr lang="en-US" dirty="0" smtClean="0"/>
          </a:p>
          <a:p>
            <a:endParaRPr lang="en-US" baseline="0" dirty="0" smtClean="0"/>
          </a:p>
          <a:p>
            <a:pPr defTabSz="903952"/>
            <a:r>
              <a:rPr lang="en-US" baseline="0" dirty="0" smtClean="0"/>
              <a:t>Cloud storage is here to stay and rapidly growing in popularity</a:t>
            </a:r>
          </a:p>
          <a:p>
            <a:pPr defTabSz="903952"/>
            <a:endParaRPr lang="en-US" baseline="0" dirty="0" smtClean="0"/>
          </a:p>
          <a:p>
            <a:pPr defTabSz="903952"/>
            <a:r>
              <a:rPr lang="en-US" baseline="0" dirty="0" smtClean="0"/>
              <a:t>There are ways to forensically obtain this data. Need to be able to get this data from unallocated space</a:t>
            </a:r>
          </a:p>
        </p:txBody>
      </p:sp>
      <p:sp>
        <p:nvSpPr>
          <p:cNvPr id="4" name="Slide Number Placeholder 3"/>
          <p:cNvSpPr>
            <a:spLocks noGrp="1"/>
          </p:cNvSpPr>
          <p:nvPr>
            <p:ph type="sldNum" sz="quarter" idx="10"/>
          </p:nvPr>
        </p:nvSpPr>
        <p:spPr/>
        <p:txBody>
          <a:bodyPr/>
          <a:lstStyle/>
          <a:p>
            <a:fld id="{0F033B93-D554-4CC4-94BA-9521EE3A2031}" type="slidenum">
              <a:rPr lang="en-US" smtClean="0"/>
              <a:pPr/>
              <a:t>18</a:t>
            </a:fld>
            <a:endParaRPr lang="en-US"/>
          </a:p>
        </p:txBody>
      </p:sp>
    </p:spTree>
    <p:extLst>
      <p:ext uri="{BB962C8B-B14F-4D97-AF65-F5344CB8AC3E}">
        <p14:creationId xmlns:p14="http://schemas.microsoft.com/office/powerpoint/2010/main" val="3559078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Social media includes social networking sites like:</a:t>
            </a:r>
          </a:p>
          <a:p>
            <a:endParaRPr lang="en-US" baseline="0" dirty="0" smtClean="0"/>
          </a:p>
          <a:p>
            <a:r>
              <a:rPr lang="en-US" baseline="0" dirty="0" smtClean="0"/>
              <a:t>Facebook – with over 500 million users</a:t>
            </a:r>
          </a:p>
          <a:p>
            <a:r>
              <a:rPr lang="en-US" baseline="0" dirty="0" smtClean="0"/>
              <a:t>Twitter – with over 100 million, with 230 million tweets per day!</a:t>
            </a:r>
          </a:p>
          <a:p>
            <a:endParaRPr lang="en-US" baseline="0" dirty="0" smtClean="0"/>
          </a:p>
          <a:p>
            <a:r>
              <a:rPr lang="en-US" baseline="0" dirty="0" smtClean="0"/>
              <a:t>also includes web based email</a:t>
            </a:r>
          </a:p>
          <a:p>
            <a:endParaRPr lang="en-US" baseline="0" dirty="0" smtClean="0"/>
          </a:p>
          <a:p>
            <a:r>
              <a:rPr lang="en-US" baseline="0" dirty="0" smtClean="0"/>
              <a:t>You may not use it, but the people you are going after are likely to, </a:t>
            </a:r>
            <a:r>
              <a:rPr lang="en-US" baseline="0" dirty="0" err="1" smtClean="0"/>
              <a:t>espec</a:t>
            </a:r>
            <a:r>
              <a:rPr lang="en-US" baseline="0" dirty="0" smtClean="0"/>
              <a:t> if they are younger.</a:t>
            </a:r>
          </a:p>
          <a:p>
            <a:endParaRPr lang="en-US" baseline="0" dirty="0" smtClean="0"/>
          </a:p>
          <a:p>
            <a:r>
              <a:rPr lang="en-US" baseline="0" dirty="0" smtClean="0"/>
              <a:t>Possibly can be obtained via </a:t>
            </a:r>
            <a:r>
              <a:rPr lang="en-US" baseline="0" dirty="0" err="1" smtClean="0"/>
              <a:t>supboena</a:t>
            </a:r>
            <a:r>
              <a:rPr lang="en-US" baseline="0" dirty="0" smtClean="0"/>
              <a:t>, although vendors are fighting this; taking strong positions against</a:t>
            </a:r>
          </a:p>
          <a:p>
            <a:endParaRPr lang="en-US" baseline="0" dirty="0" smtClean="0"/>
          </a:p>
          <a:p>
            <a:pPr defTabSz="903952">
              <a:defRPr/>
            </a:pPr>
            <a:r>
              <a:rPr lang="en-US" baseline="0" dirty="0" smtClean="0"/>
              <a:t>Fortunately, there is forensic software that can grab this data to extent it resides in unallocated space on the computer or phone that may be important to your case.</a:t>
            </a:r>
          </a:p>
        </p:txBody>
      </p:sp>
      <p:sp>
        <p:nvSpPr>
          <p:cNvPr id="4" name="Slide Number Placeholder 3"/>
          <p:cNvSpPr>
            <a:spLocks noGrp="1"/>
          </p:cNvSpPr>
          <p:nvPr>
            <p:ph type="sldNum" sz="quarter" idx="10"/>
          </p:nvPr>
        </p:nvSpPr>
        <p:spPr/>
        <p:txBody>
          <a:bodyPr/>
          <a:lstStyle/>
          <a:p>
            <a:fld id="{0F033B93-D554-4CC4-94BA-9521EE3A2031}" type="slidenum">
              <a:rPr lang="en-US" smtClean="0"/>
              <a:pPr/>
              <a:t>19</a:t>
            </a:fld>
            <a:endParaRPr lang="en-US"/>
          </a:p>
        </p:txBody>
      </p:sp>
    </p:spTree>
    <p:extLst>
      <p:ext uri="{BB962C8B-B14F-4D97-AF65-F5344CB8AC3E}">
        <p14:creationId xmlns:p14="http://schemas.microsoft.com/office/powerpoint/2010/main" val="427578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20</a:t>
            </a:fld>
            <a:endParaRPr lang="en-US"/>
          </a:p>
        </p:txBody>
      </p:sp>
    </p:spTree>
    <p:extLst>
      <p:ext uri="{BB962C8B-B14F-4D97-AF65-F5344CB8AC3E}">
        <p14:creationId xmlns:p14="http://schemas.microsoft.com/office/powerpoint/2010/main" val="2641377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someone does a back up of the drive, will only be able to see what you can see from your computer monitor….you’ve all done this</a:t>
            </a:r>
          </a:p>
          <a:p>
            <a:endParaRPr lang="en-US" dirty="0" smtClean="0"/>
          </a:p>
          <a:p>
            <a:r>
              <a:rPr lang="en-US" dirty="0" smtClean="0"/>
              <a:t>Hard drive</a:t>
            </a:r>
            <a:r>
              <a:rPr lang="en-US" baseline="0" dirty="0" smtClean="0"/>
              <a:t> has active files and deleted files on it</a:t>
            </a:r>
          </a:p>
          <a:p>
            <a:r>
              <a:rPr lang="en-US" baseline="0" dirty="0" smtClean="0"/>
              <a:t>In order to search the deleted files, need to make a forensic copy and recover them</a:t>
            </a:r>
          </a:p>
          <a:p>
            <a:endParaRPr lang="en-US" dirty="0" smtClean="0"/>
          </a:p>
          <a:p>
            <a:r>
              <a:rPr lang="en-US" dirty="0" smtClean="0"/>
              <a:t>A forensic</a:t>
            </a:r>
            <a:r>
              <a:rPr lang="en-US" baseline="0" dirty="0" smtClean="0"/>
              <a:t> copy is also referred to as a “mirror image”</a:t>
            </a:r>
          </a:p>
          <a:p>
            <a:r>
              <a:rPr lang="en-US" baseline="0" dirty="0" smtClean="0"/>
              <a:t>	-bit by bit copy of the entire hard drive </a:t>
            </a:r>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Hashing</a:t>
            </a:r>
            <a:r>
              <a:rPr lang="en-US" baseline="0" dirty="0" smtClean="0"/>
              <a:t> of the files guarantees the authenticity</a:t>
            </a:r>
          </a:p>
          <a:p>
            <a:r>
              <a:rPr lang="en-US" baseline="0" dirty="0" smtClean="0"/>
              <a:t>Digital equivalent of a bates stamp, </a:t>
            </a:r>
          </a:p>
          <a:p>
            <a:r>
              <a:rPr lang="en-US" baseline="0" dirty="0" smtClean="0"/>
              <a:t>-------------------</a:t>
            </a:r>
          </a:p>
          <a:p>
            <a:r>
              <a:rPr lang="en-US" baseline="0" dirty="0" smtClean="0"/>
              <a:t>so everyone knows they are looking at the same, original document</a:t>
            </a:r>
          </a:p>
          <a:p>
            <a:r>
              <a:rPr lang="en-US" baseline="0" dirty="0" smtClean="0"/>
              <a:t>Hashing is done both at the file </a:t>
            </a:r>
            <a:r>
              <a:rPr lang="en-US" b="1" u="sng" baseline="0" dirty="0" smtClean="0"/>
              <a:t>and</a:t>
            </a:r>
            <a:r>
              <a:rPr lang="en-US" baseline="0" dirty="0" smtClean="0"/>
              <a:t> drive level, to assure nothing has been tampered with</a:t>
            </a:r>
          </a:p>
          <a:p>
            <a:r>
              <a:rPr lang="en-US" baseline="0" dirty="0" smtClean="0"/>
              <a:t>Each file has a unique 40 character “hash value”</a:t>
            </a:r>
          </a:p>
          <a:p>
            <a:r>
              <a:rPr lang="en-US" baseline="0" dirty="0" smtClean="0"/>
              <a:t>By looking at this example, you can see how much changes in the hash value when you simply change the word “runs” to “walks”</a:t>
            </a:r>
          </a:p>
          <a:p>
            <a:endParaRPr lang="en-US" baseline="0" dirty="0" smtClean="0"/>
          </a:p>
          <a:p>
            <a:r>
              <a:rPr lang="en-US" baseline="0" dirty="0" err="1" smtClean="0"/>
              <a:t>Alogorithm</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25</a:t>
            </a:fld>
            <a:endParaRPr lang="en-US"/>
          </a:p>
        </p:txBody>
      </p:sp>
    </p:spTree>
    <p:extLst>
      <p:ext uri="{BB962C8B-B14F-4D97-AF65-F5344CB8AC3E}">
        <p14:creationId xmlns:p14="http://schemas.microsoft.com/office/powerpoint/2010/main" val="799275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forms of ESI that can be created.</a:t>
            </a:r>
          </a:p>
          <a:p>
            <a:endParaRPr lang="en-US" dirty="0" smtClean="0"/>
          </a:p>
          <a:p>
            <a:r>
              <a:rPr lang="en-US" baseline="0" dirty="0" smtClean="0"/>
              <a:t>Earlier I presented a slide indicating the number of different ways we all use and develop ESI from the time we get up in the morning.</a:t>
            </a:r>
          </a:p>
          <a:p>
            <a:endParaRPr lang="en-US" baseline="0" dirty="0" smtClean="0"/>
          </a:p>
          <a:p>
            <a:r>
              <a:rPr lang="en-US" dirty="0" smtClean="0"/>
              <a:t>I’d</a:t>
            </a:r>
            <a:r>
              <a:rPr lang="en-US" baseline="0" dirty="0" smtClean="0"/>
              <a:t> like to share with you an example of a case we worked on and how, with computer forensics, we were able to tie all sources of ESI together and apply it to a case?</a:t>
            </a:r>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26</a:t>
            </a:fld>
            <a:endParaRPr lang="en-US"/>
          </a:p>
        </p:txBody>
      </p:sp>
    </p:spTree>
    <p:extLst>
      <p:ext uri="{BB962C8B-B14F-4D97-AF65-F5344CB8AC3E}">
        <p14:creationId xmlns:p14="http://schemas.microsoft.com/office/powerpoint/2010/main" val="2834425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67">
              <a:defRPr/>
            </a:pPr>
            <a:r>
              <a:rPr lang="en-US" dirty="0" smtClean="0"/>
              <a:t>Here is a case example that</a:t>
            </a:r>
            <a:r>
              <a:rPr lang="en-US" baseline="0" dirty="0" smtClean="0"/>
              <a:t> indicates the many ways ESI is created and how it all can be tied together into a timeline</a:t>
            </a:r>
            <a:endParaRPr lang="en-US" dirty="0" smtClean="0"/>
          </a:p>
          <a:p>
            <a:pPr defTabSz="914167">
              <a:defRPr/>
            </a:pPr>
            <a:endParaRPr lang="en-US" dirty="0" smtClean="0"/>
          </a:p>
          <a:p>
            <a:pPr defTabSz="914167">
              <a:defRPr/>
            </a:pPr>
            <a:r>
              <a:rPr lang="en-US" dirty="0" smtClean="0"/>
              <a:t>A recent </a:t>
            </a:r>
            <a:r>
              <a:rPr lang="en-US" baseline="0" dirty="0" smtClean="0"/>
              <a:t>case we worked </a:t>
            </a:r>
            <a:r>
              <a:rPr lang="en-US" baseline="0" dirty="0" err="1" smtClean="0"/>
              <a:t>involvied</a:t>
            </a:r>
            <a:r>
              <a:rPr lang="en-US" baseline="0" dirty="0" smtClean="0"/>
              <a:t> an employee who left the company to go with a competitor</a:t>
            </a:r>
            <a:endParaRPr lang="en-US" dirty="0" smtClean="0"/>
          </a:p>
          <a:p>
            <a:endParaRPr lang="en-US" dirty="0" smtClean="0"/>
          </a:p>
          <a:p>
            <a:r>
              <a:rPr lang="en-US" dirty="0" smtClean="0"/>
              <a:t>Your client comes to you</a:t>
            </a:r>
            <a:r>
              <a:rPr lang="en-US" baseline="0" dirty="0" smtClean="0"/>
              <a:t> and indicates (2 from above)</a:t>
            </a:r>
          </a:p>
          <a:p>
            <a:r>
              <a:rPr lang="en-US" baseline="0" dirty="0" smtClean="0"/>
              <a:t>And that they are suspicious, since she went with a competitor, that she may have taken proprietary info with her</a:t>
            </a:r>
          </a:p>
          <a:p>
            <a:endParaRPr lang="en-US" baseline="0" dirty="0" smtClean="0"/>
          </a:p>
          <a:p>
            <a:r>
              <a:rPr lang="en-US" baseline="0" dirty="0" smtClean="0"/>
              <a:t>Without computer forensics, this is all your client will know</a:t>
            </a:r>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27</a:t>
            </a:fld>
            <a:endParaRPr lang="en-US"/>
          </a:p>
        </p:txBody>
      </p:sp>
    </p:spTree>
    <p:extLst>
      <p:ext uri="{BB962C8B-B14F-4D97-AF65-F5344CB8AC3E}">
        <p14:creationId xmlns:p14="http://schemas.microsoft.com/office/powerpoint/2010/main" val="1030787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use of computer/digital</a:t>
            </a:r>
            <a:r>
              <a:rPr lang="en-US" baseline="0" dirty="0" smtClean="0"/>
              <a:t> forensics we were able to uncover the following…..(look at the </a:t>
            </a:r>
            <a:r>
              <a:rPr lang="en-US" baseline="0" dirty="0" err="1" smtClean="0"/>
              <a:t>paranthetical</a:t>
            </a:r>
            <a:r>
              <a:rPr lang="en-US" baseline="0" dirty="0" smtClean="0"/>
              <a:t> as to the source of the ESI</a:t>
            </a:r>
          </a:p>
          <a:p>
            <a:endParaRPr lang="en-US" baseline="0" dirty="0" smtClean="0"/>
          </a:p>
          <a:p>
            <a:pPr marL="171428" indent="-171428">
              <a:buFont typeface="Arial" pitchFamily="34" charset="0"/>
              <a:buChar char="•"/>
            </a:pPr>
            <a:r>
              <a:rPr lang="en-US" baseline="0" dirty="0" smtClean="0"/>
              <a:t>Initial gmails discussing the formation of their relationship……</a:t>
            </a:r>
          </a:p>
          <a:p>
            <a:pPr marL="171428" indent="-171428">
              <a:buFont typeface="Arial" pitchFamily="34" charset="0"/>
              <a:buChar char="•"/>
            </a:pPr>
            <a:r>
              <a:rPr lang="en-US" baseline="0" dirty="0" smtClean="0"/>
              <a:t>times to get together with competition, including a meeting at competitors office on a Friday 6/19</a:t>
            </a:r>
          </a:p>
          <a:p>
            <a:pPr marL="171428" indent="-171428">
              <a:buFont typeface="Arial" pitchFamily="34" charset="0"/>
              <a:buChar char="•"/>
            </a:pPr>
            <a:endParaRPr lang="en-US" baseline="0" dirty="0" smtClean="0"/>
          </a:p>
          <a:p>
            <a:pPr marL="171428" indent="-171428">
              <a:buFont typeface="Arial" pitchFamily="34" charset="0"/>
              <a:buChar char="•"/>
            </a:pPr>
            <a:r>
              <a:rPr lang="en-US" baseline="0" dirty="0" smtClean="0"/>
              <a:t>Through a review of “</a:t>
            </a:r>
            <a:r>
              <a:rPr lang="en-US" b="1" u="sng" baseline="0" dirty="0" smtClean="0"/>
              <a:t>recent</a:t>
            </a:r>
            <a:r>
              <a:rPr lang="en-US" baseline="0" dirty="0" smtClean="0"/>
              <a:t>” files, “USB reports” and “Gmails” , and</a:t>
            </a:r>
            <a:r>
              <a:rPr lang="en-US" u="sng" baseline="0" dirty="0" smtClean="0"/>
              <a:t> </a:t>
            </a:r>
            <a:r>
              <a:rPr lang="en-US" b="1" u="sng" baseline="0" dirty="0" smtClean="0"/>
              <a:t>cookies</a:t>
            </a:r>
            <a:r>
              <a:rPr lang="en-US" baseline="0" dirty="0" smtClean="0"/>
              <a:t> determined dates confidential company project files were accessed and:</a:t>
            </a:r>
          </a:p>
          <a:p>
            <a:endParaRPr lang="en-US" baseline="0" dirty="0" smtClean="0"/>
          </a:p>
          <a:p>
            <a:pPr marL="685713" lvl="1" indent="-228571">
              <a:buFont typeface="Arial" pitchFamily="34" charset="0"/>
              <a:buAutoNum type="alphaLcParenR"/>
            </a:pPr>
            <a:r>
              <a:rPr lang="en-US" baseline="0" dirty="0" smtClean="0"/>
              <a:t>Backed up to a 1TB backup drive at the office the following Saturday 6/20</a:t>
            </a:r>
          </a:p>
          <a:p>
            <a:pPr marL="457141" lvl="1"/>
            <a:r>
              <a:rPr lang="en-US" baseline="0" dirty="0" smtClean="0"/>
              <a:t>b)  Backed up to her Google Documents account and sent to competitor 6/21 and 6/22</a:t>
            </a:r>
          </a:p>
          <a:p>
            <a:endParaRPr lang="en-US" baseline="0" dirty="0" smtClean="0"/>
          </a:p>
        </p:txBody>
      </p:sp>
      <p:sp>
        <p:nvSpPr>
          <p:cNvPr id="4" name="Slide Number Placeholder 3"/>
          <p:cNvSpPr>
            <a:spLocks noGrp="1"/>
          </p:cNvSpPr>
          <p:nvPr>
            <p:ph type="sldNum" sz="quarter" idx="10"/>
          </p:nvPr>
        </p:nvSpPr>
        <p:spPr/>
        <p:txBody>
          <a:bodyPr/>
          <a:lstStyle/>
          <a:p>
            <a:fld id="{0F033B93-D554-4CC4-94BA-9521EE3A203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07942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6/22 – 6/28 employment negotiations back and forth</a:t>
            </a:r>
          </a:p>
          <a:p>
            <a:r>
              <a:rPr lang="en-US" baseline="0" dirty="0" smtClean="0"/>
              <a:t>	- also accessing key files and placing on new thumb drive</a:t>
            </a:r>
          </a:p>
          <a:p>
            <a:r>
              <a:rPr lang="en-US" baseline="0" dirty="0" smtClean="0"/>
              <a:t>6/25 Connects storage device, then accesses server files (I’ll let you put 2+2 together)</a:t>
            </a:r>
          </a:p>
          <a:p>
            <a:r>
              <a:rPr lang="en-US" baseline="0" dirty="0" smtClean="0"/>
              <a:t>7/8  She’s packing up and emptying her trash</a:t>
            </a:r>
          </a:p>
          <a:p>
            <a:r>
              <a:rPr lang="en-US" baseline="0" dirty="0" smtClean="0"/>
              <a:t>7/14 Files on 1TB backup drive and places a very important </a:t>
            </a:r>
            <a:r>
              <a:rPr lang="en-US" b="1" u="sng" baseline="0" dirty="0" smtClean="0"/>
              <a:t>“opportunities” file </a:t>
            </a:r>
            <a:r>
              <a:rPr lang="en-US" baseline="0" dirty="0" smtClean="0"/>
              <a:t>to competitor via her web mail account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7/14Text messages on her phone to/from her b/friend discussing her frustrations in transferring the corporate data onto the cloud</a:t>
            </a:r>
          </a:p>
          <a:p>
            <a:endParaRPr lang="en-US" baseline="0" dirty="0" smtClean="0"/>
          </a:p>
          <a:p>
            <a:r>
              <a:rPr lang="en-US" baseline="0" dirty="0" smtClean="0"/>
              <a:t>Fun stuff, Huh?</a:t>
            </a:r>
          </a:p>
          <a:p>
            <a:endParaRPr lang="en-US" baseline="0" dirty="0" smtClean="0"/>
          </a:p>
          <a:p>
            <a:r>
              <a:rPr lang="en-US" baseline="0" dirty="0" smtClean="0"/>
              <a:t>This is the king of information you can get with computer forensics</a:t>
            </a:r>
            <a:endParaRPr lang="en-US" b="1" baseline="0" dirty="0" smtClean="0"/>
          </a:p>
        </p:txBody>
      </p:sp>
      <p:sp>
        <p:nvSpPr>
          <p:cNvPr id="4" name="Slide Number Placeholder 3"/>
          <p:cNvSpPr>
            <a:spLocks noGrp="1"/>
          </p:cNvSpPr>
          <p:nvPr>
            <p:ph type="sldNum" sz="quarter" idx="10"/>
          </p:nvPr>
        </p:nvSpPr>
        <p:spPr/>
        <p:txBody>
          <a:bodyPr/>
          <a:lstStyle/>
          <a:p>
            <a:fld id="{0F033B93-D554-4CC4-94BA-9521EE3A203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54721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3</a:t>
            </a:fld>
            <a:endParaRPr lang="en-US"/>
          </a:p>
        </p:txBody>
      </p:sp>
    </p:spTree>
    <p:extLst>
      <p:ext uri="{BB962C8B-B14F-4D97-AF65-F5344CB8AC3E}">
        <p14:creationId xmlns:p14="http://schemas.microsoft.com/office/powerpoint/2010/main" val="2361948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ESI is created, it can also be destroyed.  This can be done in an </a:t>
            </a:r>
            <a:r>
              <a:rPr lang="en-US" baseline="0" dirty="0" err="1" smtClean="0"/>
              <a:t>innoccent</a:t>
            </a:r>
            <a:r>
              <a:rPr lang="en-US" baseline="0" dirty="0" smtClean="0"/>
              <a:t> # of ways including:</a:t>
            </a:r>
          </a:p>
          <a:p>
            <a:pPr marL="171450" indent="-171450">
              <a:buFont typeface="Arial" pitchFamily="34" charset="0"/>
              <a:buChar char="•"/>
            </a:pPr>
            <a:r>
              <a:rPr lang="en-US" baseline="0" dirty="0" smtClean="0"/>
              <a:t>Just continuing to use the computer, even just turning it on, will overwrite data on the hard drive</a:t>
            </a:r>
          </a:p>
          <a:p>
            <a:pPr marL="171450" indent="-171450">
              <a:buFont typeface="Arial" pitchFamily="34" charset="0"/>
              <a:buChar char="•"/>
            </a:pPr>
            <a:r>
              <a:rPr lang="en-US" baseline="0" dirty="0" smtClean="0"/>
              <a:t>Creating new files or installing new programs will overwrite files that were previously deleted and placed into unallocated space (demo)</a:t>
            </a:r>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32</a:t>
            </a:fld>
            <a:endParaRPr lang="en-US"/>
          </a:p>
        </p:txBody>
      </p:sp>
    </p:spTree>
    <p:extLst>
      <p:ext uri="{BB962C8B-B14F-4D97-AF65-F5344CB8AC3E}">
        <p14:creationId xmlns:p14="http://schemas.microsoft.com/office/powerpoint/2010/main" val="3414835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r>
              <a:rPr lang="en-US" dirty="0" smtClean="0"/>
              <a:t>…Transition</a:t>
            </a:r>
          </a:p>
          <a:p>
            <a:r>
              <a:rPr lang="en-US" dirty="0" smtClean="0"/>
              <a:t>Craig,</a:t>
            </a:r>
            <a:r>
              <a:rPr lang="en-US" baseline="0" dirty="0" smtClean="0"/>
              <a:t> can you demonstrate some examples of how you have been able to forensically uncover the use of wiping programs?</a:t>
            </a:r>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Defragmentation =</a:t>
            </a:r>
          </a:p>
          <a:p>
            <a:r>
              <a:rPr lang="en-US" baseline="0" dirty="0" smtClean="0"/>
              <a:t> files can be saved to non-contiguous disk space (slide 34); spread across or fragmented across the disk</a:t>
            </a:r>
          </a:p>
          <a:p>
            <a:r>
              <a:rPr lang="en-US" baseline="0" dirty="0" smtClean="0"/>
              <a:t> A defragmentation </a:t>
            </a:r>
            <a:r>
              <a:rPr lang="en-US" baseline="0" dirty="0" err="1" smtClean="0"/>
              <a:t>utlility</a:t>
            </a:r>
            <a:r>
              <a:rPr lang="en-US" baseline="0" dirty="0" smtClean="0"/>
              <a:t> rearranges sectors of data on the drive so they can be accessed quicker</a:t>
            </a:r>
          </a:p>
          <a:p>
            <a:r>
              <a:rPr lang="en-US" baseline="0" dirty="0" smtClean="0"/>
              <a:t>Unfortunately it also overwrites deleted data (happened in Victor Stanley case)</a:t>
            </a:r>
          </a:p>
          <a:p>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Wiping -</a:t>
            </a:r>
            <a:endParaRPr lang="en-US" dirty="0" smtClean="0"/>
          </a:p>
          <a:p>
            <a:r>
              <a:rPr lang="en-US" dirty="0" smtClean="0"/>
              <a:t>Can look in the file directory for</a:t>
            </a:r>
            <a:r>
              <a:rPr lang="en-US" baseline="0" dirty="0" smtClean="0"/>
              <a:t> names of commonly used wiping software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“Eraser”, </a:t>
            </a:r>
            <a:r>
              <a:rPr lang="en-US" baseline="0" dirty="0" err="1" smtClean="0"/>
              <a:t>CCCleaner</a:t>
            </a:r>
            <a:r>
              <a:rPr lang="en-US" baseline="0" dirty="0" smtClean="0"/>
              <a:t>, Window Washer, </a:t>
            </a:r>
            <a:r>
              <a:rPr lang="en-US" baseline="0" dirty="0" err="1" smtClean="0"/>
              <a:t>GhostSurf</a:t>
            </a:r>
            <a:endParaRPr lang="en-US" baseline="0" dirty="0" smtClean="0"/>
          </a:p>
          <a:p>
            <a:endParaRPr lang="en-US" dirty="0" smtClean="0"/>
          </a:p>
          <a:p>
            <a:r>
              <a:rPr lang="en-US" dirty="0" smtClean="0"/>
              <a:t>This case – White Canyon,</a:t>
            </a:r>
            <a:r>
              <a:rPr lang="en-US" baseline="0" dirty="0" smtClean="0"/>
              <a:t> that’s it.</a:t>
            </a:r>
          </a:p>
          <a:p>
            <a:endParaRPr lang="en-US" dirty="0" smtClean="0"/>
          </a:p>
          <a:p>
            <a:r>
              <a:rPr lang="en-US" dirty="0" err="1" smtClean="0"/>
              <a:t>Prefetch</a:t>
            </a:r>
            <a:r>
              <a:rPr lang="en-US" baseline="0" dirty="0" smtClean="0"/>
              <a:t> file = each time you run an application, Windows creates a pre-fetch file containing info about the files loaded in connection with running the program; speeds up the process next time you use the program</a:t>
            </a:r>
          </a:p>
          <a:p>
            <a:endParaRPr lang="en-US" baseline="0" dirty="0" smtClean="0"/>
          </a:p>
          <a:p>
            <a:r>
              <a:rPr lang="en-US" baseline="0" dirty="0" smtClean="0"/>
              <a:t>This case dates back to 2010 and was thrown out by the judge due to spoliation of evidence</a:t>
            </a:r>
          </a:p>
          <a:p>
            <a:r>
              <a:rPr lang="en-US" baseline="0" dirty="0" smtClean="0"/>
              <a:t>	- (Judge Linda Miles)</a:t>
            </a:r>
          </a:p>
          <a:p>
            <a:endParaRPr lang="en-US" baseline="0" dirty="0" smtClean="0"/>
          </a:p>
          <a:p>
            <a:r>
              <a:rPr lang="en-US" baseline="0" dirty="0" smtClean="0"/>
              <a:t>Log files may also exist on computer as to what was wiped.</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35</a:t>
            </a:fld>
            <a:endParaRPr lang="en-US"/>
          </a:p>
        </p:txBody>
      </p:sp>
    </p:spTree>
    <p:extLst>
      <p:ext uri="{BB962C8B-B14F-4D97-AF65-F5344CB8AC3E}">
        <p14:creationId xmlns:p14="http://schemas.microsoft.com/office/powerpoint/2010/main" val="261311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problem with targeted collection.  Think you’re getting all</a:t>
            </a:r>
            <a:r>
              <a:rPr lang="en-US" baseline="0" dirty="0" smtClean="0"/>
              <a:t> Word, Excel documents</a:t>
            </a:r>
          </a:p>
          <a:p>
            <a:r>
              <a:rPr lang="en-US" baseline="0" dirty="0" smtClean="0"/>
              <a:t>Also with targeted, usually end up going back and getting entire device/</a:t>
            </a:r>
            <a:r>
              <a:rPr lang="en-US" baseline="0" smtClean="0"/>
              <a:t>HD later</a:t>
            </a:r>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000" dirty="0" smtClean="0">
                <a:solidFill>
                  <a:schemeClr val="bg1"/>
                </a:solidFill>
              </a:rPr>
              <a:t>“[A]</a:t>
            </a:r>
            <a:r>
              <a:rPr lang="en-US" sz="1000" dirty="0" err="1" smtClean="0">
                <a:solidFill>
                  <a:schemeClr val="bg1"/>
                </a:solidFill>
              </a:rPr>
              <a:t>ll</a:t>
            </a:r>
            <a:r>
              <a:rPr lang="en-US" sz="1000" dirty="0" smtClean="0">
                <a:solidFill>
                  <a:schemeClr val="bg1"/>
                </a:solidFill>
              </a:rPr>
              <a:t> security keys, encryption/decryption information, and policies that exist or are related to any data . . . for the sole purpose of accessing the data”</a:t>
            </a:r>
          </a:p>
          <a:p>
            <a:pPr marL="1147660"/>
            <a:r>
              <a:rPr lang="en-US" sz="1000" i="1" dirty="0" err="1" smtClean="0">
                <a:solidFill>
                  <a:schemeClr val="bg1"/>
                </a:solidFill>
              </a:rPr>
              <a:t>Westcoat</a:t>
            </a:r>
            <a:r>
              <a:rPr lang="en-US" sz="1000" i="1" dirty="0" smtClean="0">
                <a:solidFill>
                  <a:schemeClr val="bg1"/>
                </a:solidFill>
              </a:rPr>
              <a:t> v. Bayer </a:t>
            </a:r>
            <a:r>
              <a:rPr lang="en-US" sz="1000" i="1" dirty="0" err="1" smtClean="0">
                <a:solidFill>
                  <a:schemeClr val="bg1"/>
                </a:solidFill>
              </a:rPr>
              <a:t>CropScience</a:t>
            </a:r>
            <a:r>
              <a:rPr lang="en-US" sz="1000" i="1" dirty="0" smtClean="0">
                <a:solidFill>
                  <a:schemeClr val="bg1"/>
                </a:solidFill>
              </a:rPr>
              <a:t> LP, </a:t>
            </a:r>
            <a:r>
              <a:rPr lang="en-US" sz="1000" dirty="0" smtClean="0">
                <a:solidFill>
                  <a:schemeClr val="bg1"/>
                </a:solidFill>
              </a:rPr>
              <a:t>No. 06-1529, 2006 U.S. Dist. LEXIS 79756, at *17-18 (D. Mo. Nov. 1, 2006)</a:t>
            </a:r>
          </a:p>
          <a:p>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39</a:t>
            </a:fld>
            <a:endParaRPr lang="en-US"/>
          </a:p>
        </p:txBody>
      </p:sp>
    </p:spTree>
    <p:extLst>
      <p:ext uri="{BB962C8B-B14F-4D97-AF65-F5344CB8AC3E}">
        <p14:creationId xmlns:p14="http://schemas.microsoft.com/office/powerpoint/2010/main" val="268908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 Both in pursuit of ESI relevant to litigation</a:t>
            </a:r>
          </a:p>
          <a:p>
            <a:r>
              <a:rPr lang="en-US" dirty="0" smtClean="0"/>
              <a:t>Difference</a:t>
            </a:r>
            <a:r>
              <a:rPr lang="en-US" baseline="0" dirty="0" smtClean="0"/>
              <a:t>     ED is reactive</a:t>
            </a:r>
          </a:p>
          <a:p>
            <a:r>
              <a:rPr lang="en-US" baseline="0" dirty="0" smtClean="0"/>
              <a:t>	CF is proactive</a:t>
            </a:r>
          </a:p>
          <a:p>
            <a:r>
              <a:rPr lang="en-US" baseline="0" dirty="0" smtClean="0"/>
              <a:t>CF enhances ED efforts in locating relevant data especially in cases where:</a:t>
            </a:r>
          </a:p>
          <a:p>
            <a:pPr marL="171450" indent="-171450">
              <a:buFont typeface="Arial"/>
              <a:buChar char="•"/>
            </a:pPr>
            <a:r>
              <a:rPr lang="en-US" baseline="0" dirty="0" smtClean="0"/>
              <a:t>opposing counsel isn’t comfortable with TAR and possibly leaving 30% behind, or </a:t>
            </a:r>
          </a:p>
          <a:p>
            <a:pPr marL="171450" indent="-171450">
              <a:buFont typeface="Arial"/>
              <a:buChar char="•"/>
            </a:pPr>
            <a:r>
              <a:rPr lang="en-US" baseline="0" dirty="0" smtClean="0"/>
              <a:t>your attorney for the plaintiff and you want to maximize your chances of getting any and all ESI you can get your hands on to support your case</a:t>
            </a:r>
          </a:p>
          <a:p>
            <a:pPr marL="171450" indent="-171450">
              <a:buFont typeface="Arial"/>
              <a:buChar char="•"/>
            </a:pPr>
            <a:endParaRPr lang="en-US" baseline="0" dirty="0" smtClean="0"/>
          </a:p>
          <a:p>
            <a:endParaRPr lang="en-US" baseline="0" dirty="0" smtClean="0"/>
          </a:p>
          <a:p>
            <a:endParaRPr lang="en-US" dirty="0" smtClean="0"/>
          </a:p>
          <a:p>
            <a:endParaRPr lang="en-US" dirty="0" smtClean="0"/>
          </a:p>
          <a:p>
            <a:r>
              <a:rPr lang="en-US" dirty="0" smtClean="0"/>
              <a:t>Request	identify</a:t>
            </a:r>
          </a:p>
          <a:p>
            <a:r>
              <a:rPr lang="en-US" dirty="0" smtClean="0"/>
              <a:t>Collection	Extraction</a:t>
            </a:r>
          </a:p>
          <a:p>
            <a:r>
              <a:rPr lang="en-US" dirty="0" smtClean="0"/>
              <a:t>management	preservation</a:t>
            </a:r>
          </a:p>
          <a:p>
            <a:r>
              <a:rPr lang="en-US" dirty="0" smtClean="0"/>
              <a:t>Production	documentation</a:t>
            </a:r>
          </a:p>
          <a:p>
            <a:r>
              <a:rPr lang="en-US" dirty="0" smtClean="0"/>
              <a:t>Review	analysis</a:t>
            </a:r>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54749-8B7E-7C41-B6F5-4ADBF065D08E}" type="slidenum">
              <a:rPr lang="en-US" smtClean="0"/>
              <a:pPr/>
              <a:t>40</a:t>
            </a:fld>
            <a:endParaRPr lang="en-US"/>
          </a:p>
        </p:txBody>
      </p:sp>
    </p:spTree>
    <p:extLst>
      <p:ext uri="{BB962C8B-B14F-4D97-AF65-F5344CB8AC3E}">
        <p14:creationId xmlns:p14="http://schemas.microsoft.com/office/powerpoint/2010/main" val="1011513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0036BC2-D4D3-4B1E-A9B4-212F5DEA05E0}" type="slidenum">
              <a:rPr lang="en-US" smtClean="0">
                <a:latin typeface="Arial" pitchFamily="34" charset="0"/>
              </a:rPr>
              <a:pPr/>
              <a:t>41</a:t>
            </a:fld>
            <a:endParaRPr lang="en-US" dirty="0" smtClean="0">
              <a:latin typeface="Arial" pitchFamily="34" charset="0"/>
            </a:endParaRPr>
          </a:p>
        </p:txBody>
      </p:sp>
      <p:sp>
        <p:nvSpPr>
          <p:cNvPr id="101379" name="Rectangle 2"/>
          <p:cNvSpPr>
            <a:spLocks noGrp="1" noRot="1" noChangeAspect="1" noChangeArrowheads="1" noTextEdit="1"/>
          </p:cNvSpPr>
          <p:nvPr>
            <p:ph type="sldImg"/>
          </p:nvPr>
        </p:nvSpPr>
        <p:spPr>
          <a:xfrm>
            <a:off x="1106488" y="696913"/>
            <a:ext cx="4646612" cy="3486150"/>
          </a:xfrm>
          <a:ln/>
        </p:spPr>
      </p:sp>
      <p:sp>
        <p:nvSpPr>
          <p:cNvPr id="186372" name="Rectangle 3"/>
          <p:cNvSpPr>
            <a:spLocks noGrp="1" noChangeArrowheads="1"/>
          </p:cNvSpPr>
          <p:nvPr>
            <p:ph type="body" idx="1"/>
          </p:nvPr>
        </p:nvSpPr>
        <p:spPr>
          <a:ln/>
        </p:spPr>
        <p:txBody>
          <a:bodyPr/>
          <a:lstStyle/>
          <a:p>
            <a:r>
              <a:rPr lang="en-US" dirty="0" smtClean="0"/>
              <a:t>In order to fulfill your obligations as a lawyer you must have a solid understanding of computer technology, ESI and its application to legal and ethical rules and case law. </a:t>
            </a:r>
            <a:endParaRPr lang="en-US" sz="1600" dirty="0" smtClean="0"/>
          </a:p>
          <a:p>
            <a:r>
              <a:rPr lang="en-US" dirty="0" smtClean="0"/>
              <a:t> </a:t>
            </a:r>
            <a:endParaRPr lang="en-US" sz="1600" dirty="0" smtClean="0"/>
          </a:p>
          <a:p>
            <a:r>
              <a:rPr lang="en-US" dirty="0" smtClean="0"/>
              <a:t>Because of the complexity of this area of the law, it is beyond the scope of this program to cover all of the relevant legal and technology areas. To assist you with understanding computer technology and its application to the practice of law there are additional resources for your consideration. The available resources include:</a:t>
            </a:r>
            <a:endParaRPr lang="en-US" sz="1600" dirty="0" smtClean="0"/>
          </a:p>
          <a:p>
            <a:r>
              <a:rPr lang="en-US" dirty="0" smtClean="0"/>
              <a:t> </a:t>
            </a:r>
            <a:endParaRPr lang="en-US" sz="1600" dirty="0" smtClean="0"/>
          </a:p>
          <a:p>
            <a:pPr lvl="0"/>
            <a:r>
              <a:rPr lang="en-US" i="1" dirty="0" smtClean="0"/>
              <a:t>Arkfeld on Electronic Discovery and Evidence </a:t>
            </a:r>
            <a:r>
              <a:rPr lang="en-US" dirty="0" smtClean="0"/>
              <a:t>(2</a:t>
            </a:r>
            <a:r>
              <a:rPr lang="en-US" baseline="30000" dirty="0" smtClean="0"/>
              <a:t>nd</a:t>
            </a:r>
            <a:r>
              <a:rPr lang="en-US" dirty="0" smtClean="0"/>
              <a:t> ed.) treatise</a:t>
            </a:r>
            <a:endParaRPr lang="en-US" sz="1600" dirty="0" smtClean="0"/>
          </a:p>
          <a:p>
            <a:r>
              <a:rPr lang="en-US" dirty="0" smtClean="0"/>
              <a:t> </a:t>
            </a:r>
            <a:endParaRPr lang="en-US" sz="1600" dirty="0" smtClean="0"/>
          </a:p>
          <a:p>
            <a:pPr lvl="0"/>
            <a:r>
              <a:rPr lang="en-US" dirty="0" smtClean="0"/>
              <a:t>Arkfeld Best Practices Guides which include:</a:t>
            </a:r>
          </a:p>
          <a:p>
            <a:pPr lvl="0"/>
            <a:endParaRPr lang="en-US" sz="1600" dirty="0" smtClean="0"/>
          </a:p>
          <a:p>
            <a:pPr lvl="1"/>
            <a:r>
              <a:rPr lang="en-US" i="1" dirty="0" smtClean="0"/>
              <a:t>Electronic Discovery and Evidence</a:t>
            </a:r>
            <a:endParaRPr lang="en-US" sz="1600" dirty="0" smtClean="0"/>
          </a:p>
          <a:p>
            <a:pPr lvl="1"/>
            <a:r>
              <a:rPr lang="en-US" i="1" dirty="0" smtClean="0"/>
              <a:t>Litigation Readiness and Hold</a:t>
            </a:r>
            <a:endParaRPr lang="en-US" sz="1600" dirty="0" smtClean="0"/>
          </a:p>
          <a:p>
            <a:pPr lvl="1"/>
            <a:r>
              <a:rPr lang="en-US" i="1" dirty="0" smtClean="0"/>
              <a:t>ESI Pretrial Discovery – Strategies and Tactics</a:t>
            </a:r>
            <a:endParaRPr lang="en-US" sz="1600" dirty="0" smtClean="0"/>
          </a:p>
          <a:p>
            <a:pPr lvl="1"/>
            <a:r>
              <a:rPr lang="en-US" i="1" dirty="0" smtClean="0"/>
              <a:t>IT Primer for Legal Professionals</a:t>
            </a:r>
            <a:endParaRPr lang="en-US" sz="1600" dirty="0" smtClean="0"/>
          </a:p>
          <a:p>
            <a:r>
              <a:rPr lang="en-US" dirty="0" smtClean="0"/>
              <a:t> </a:t>
            </a:r>
            <a:endParaRPr lang="en-US" sz="1600" dirty="0" smtClean="0"/>
          </a:p>
          <a:p>
            <a:pPr lvl="0"/>
            <a:r>
              <a:rPr lang="en-US" dirty="0" smtClean="0"/>
              <a:t>Judicial Bench Book: Electronic Discovery and Evidence</a:t>
            </a:r>
            <a:endParaRPr lang="en-US" sz="1600" dirty="0" smtClean="0"/>
          </a:p>
          <a:p>
            <a:r>
              <a:rPr lang="en-US" dirty="0" smtClean="0"/>
              <a:t> </a:t>
            </a:r>
            <a:endParaRPr lang="en-US" sz="1600" dirty="0" smtClean="0"/>
          </a:p>
          <a:p>
            <a:r>
              <a:rPr lang="en-US" dirty="0" smtClean="0"/>
              <a:t> </a:t>
            </a:r>
            <a:endParaRPr lang="en-US" sz="1600" dirty="0" smtClean="0"/>
          </a:p>
          <a:p>
            <a:r>
              <a:rPr lang="en-US" dirty="0" smtClean="0"/>
              <a:t>To review a list of these publications go to Law Partner Publishing web site located at www.lawpartnerpublishing.com.</a:t>
            </a:r>
          </a:p>
          <a:p>
            <a:r>
              <a:rPr lang="en-US" dirty="0" smtClean="0"/>
              <a:t> </a:t>
            </a:r>
            <a:endParaRPr lang="en-US" sz="1600" dirty="0" smtClean="0"/>
          </a:p>
          <a:p>
            <a:r>
              <a:rPr lang="en-US" dirty="0" smtClean="0"/>
              <a:t> </a:t>
            </a:r>
            <a:endParaRPr lang="en-US" sz="1600" dirty="0" smtClean="0"/>
          </a:p>
          <a:p>
            <a:pPr eaLnBrk="1" hangingPunct="1">
              <a:defRPr/>
            </a:pPr>
            <a:endParaRPr lang="en-US" sz="1000" b="1" dirty="0" smtClean="0">
              <a:latin typeface="Arial" pitchFamily="34" charset="0"/>
              <a:cs typeface="Arial" pitchFamily="34" charset="0"/>
            </a:endParaRPr>
          </a:p>
          <a:p>
            <a:pPr eaLnBrk="1" hangingPunct="1">
              <a:defRPr/>
            </a:pPr>
            <a:endParaRPr lang="en-US" sz="1000" b="1" dirty="0" smtClean="0">
              <a:latin typeface="Arial" pitchFamily="34" charset="0"/>
              <a:cs typeface="Arial" pitchFamily="34" charset="0"/>
            </a:endParaRPr>
          </a:p>
          <a:p>
            <a:pPr eaLnBrk="1" hangingPunct="1">
              <a:defRPr/>
            </a:pPr>
            <a:endParaRPr lang="en-US" sz="1000" b="1" dirty="0" smtClean="0">
              <a:latin typeface="Arial" pitchFamily="34" charset="0"/>
              <a:cs typeface="Arial" pitchFamily="34" charset="0"/>
            </a:endParaRPr>
          </a:p>
          <a:p>
            <a:pPr eaLnBrk="1" hangingPunct="1">
              <a:lnSpc>
                <a:spcPct val="80000"/>
              </a:lnSpc>
              <a:defRPr/>
            </a:pPr>
            <a:endParaRPr lang="en-US" sz="1000" dirty="0" smtClean="0"/>
          </a:p>
          <a:p>
            <a:pPr eaLnBrk="1" hangingPunct="1">
              <a:defRPr/>
            </a:pPr>
            <a:endParaRPr lang="en-US" sz="1000" dirty="0" smtClean="0">
              <a:latin typeface="Arial" pitchFamily="34" charset="0"/>
              <a:cs typeface="Arial" pitchFamily="34" charset="0"/>
            </a:endParaRPr>
          </a:p>
          <a:p>
            <a:pPr eaLnBrk="1" hangingPunct="1">
              <a:defRPr/>
            </a:pPr>
            <a:endParaRPr lang="en-US" sz="1000" dirty="0" smtClean="0">
              <a:latin typeface="Arial" pitchFamily="34" charset="0"/>
              <a:cs typeface="Arial" pitchFamily="34" charset="0"/>
            </a:endParaRPr>
          </a:p>
          <a:p>
            <a:pPr eaLnBrk="1" hangingPunct="1">
              <a:defRPr/>
            </a:pPr>
            <a:endParaRPr lang="en-US" sz="1000" dirty="0" smtClean="0">
              <a:latin typeface="Arial" pitchFamily="34" charset="0"/>
              <a:cs typeface="Arial" pitchFamily="34" charset="0"/>
            </a:endParaRPr>
          </a:p>
          <a:p>
            <a:pPr eaLnBrk="1" hangingPunct="1">
              <a:defRPr/>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42</a:t>
            </a:fld>
            <a:endParaRPr lang="en-US"/>
          </a:p>
        </p:txBody>
      </p:sp>
    </p:spTree>
    <p:extLst>
      <p:ext uri="{BB962C8B-B14F-4D97-AF65-F5344CB8AC3E}">
        <p14:creationId xmlns:p14="http://schemas.microsoft.com/office/powerpoint/2010/main" val="213624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face it, most</a:t>
            </a:r>
            <a:r>
              <a:rPr lang="en-US" baseline="0" dirty="0" smtClean="0"/>
              <a:t> of us do the following:</a:t>
            </a:r>
            <a:endParaRPr lang="en-US" dirty="0" smtClean="0"/>
          </a:p>
          <a:p>
            <a:r>
              <a:rPr lang="en-US" dirty="0" smtClean="0"/>
              <a:t>You have been leaving an electronic trail all along</a:t>
            </a:r>
            <a:r>
              <a:rPr lang="en-US" baseline="0" dirty="0" smtClean="0"/>
              <a:t> the way (and so do the people you are litigating against)</a:t>
            </a:r>
          </a:p>
          <a:p>
            <a:endParaRPr lang="en-US" baseline="0" dirty="0" smtClean="0"/>
          </a:p>
          <a:p>
            <a:r>
              <a:rPr lang="en-US" baseline="0" dirty="0" smtClean="0"/>
              <a:t>Even if someone tries to delete any of this info, likely can be recovered by a computer forensic expert, </a:t>
            </a:r>
            <a:r>
              <a:rPr lang="en-US" u="sng" baseline="0" dirty="0" smtClean="0"/>
              <a:t>and</a:t>
            </a:r>
          </a:p>
          <a:p>
            <a:endParaRPr lang="en-US" baseline="0" dirty="0" smtClean="0"/>
          </a:p>
          <a:p>
            <a:r>
              <a:rPr lang="en-US" baseline="0" dirty="0" smtClean="0"/>
              <a:t>If they wipe the data, they are in even bigger trouble.</a:t>
            </a:r>
          </a:p>
          <a:p>
            <a:endParaRPr lang="en-US" baseline="0" dirty="0" smtClean="0"/>
          </a:p>
          <a:p>
            <a:r>
              <a:rPr lang="en-US" baseline="0" dirty="0" smtClean="0"/>
              <a:t>This is the world we and your litigants live in and why electronic data needs to be on the forefront of you discovery requests.</a:t>
            </a:r>
            <a:endParaRPr lang="en-US" dirty="0"/>
          </a:p>
        </p:txBody>
      </p:sp>
      <p:sp>
        <p:nvSpPr>
          <p:cNvPr id="4" name="Slide Number Placeholder 3"/>
          <p:cNvSpPr>
            <a:spLocks noGrp="1"/>
          </p:cNvSpPr>
          <p:nvPr>
            <p:ph type="sldNum" sz="quarter" idx="10"/>
          </p:nvPr>
        </p:nvSpPr>
        <p:spPr/>
        <p:txBody>
          <a:bodyPr/>
          <a:lstStyle/>
          <a:p>
            <a:fld id="{0F033B93-D554-4CC4-94BA-9521EE3A2031}" type="slidenum">
              <a:rPr lang="en-US" smtClean="0"/>
              <a:pPr/>
              <a:t>5</a:t>
            </a:fld>
            <a:endParaRPr lang="en-US"/>
          </a:p>
        </p:txBody>
      </p:sp>
    </p:spTree>
    <p:extLst>
      <p:ext uri="{BB962C8B-B14F-4D97-AF65-F5344CB8AC3E}">
        <p14:creationId xmlns:p14="http://schemas.microsoft.com/office/powerpoint/2010/main" val="339476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4">
              <a:defRPr/>
            </a:pPr>
            <a:r>
              <a:rPr lang="en-US" dirty="0" smtClean="0"/>
              <a:t>Some Quick facts………..</a:t>
            </a:r>
          </a:p>
          <a:p>
            <a:pPr defTabSz="914284">
              <a:defRPr/>
            </a:pPr>
            <a:endParaRPr lang="en-US" dirty="0" smtClean="0"/>
          </a:p>
          <a:p>
            <a:pPr defTabSz="914284">
              <a:defRPr/>
            </a:pPr>
            <a:r>
              <a:rPr lang="en-US" dirty="0" smtClean="0"/>
              <a:t>Should be an initial </a:t>
            </a:r>
            <a:r>
              <a:rPr lang="en-US" dirty="0" err="1" smtClean="0"/>
              <a:t>lightbulb</a:t>
            </a:r>
            <a:r>
              <a:rPr lang="en-US" dirty="0" smtClean="0"/>
              <a:t> as to the importance</a:t>
            </a:r>
            <a:r>
              <a:rPr lang="en-US" baseline="0" dirty="0" smtClean="0"/>
              <a:t> of considering cellphones for evidence</a:t>
            </a:r>
          </a:p>
          <a:p>
            <a:pPr defTabSz="914284">
              <a:defRPr/>
            </a:pPr>
            <a:endParaRPr lang="en-US" dirty="0" smtClean="0"/>
          </a:p>
          <a:p>
            <a:pPr defTabSz="914284">
              <a:defRPr/>
            </a:pPr>
            <a:r>
              <a:rPr lang="en-US" dirty="0" smtClean="0"/>
              <a:t>There</a:t>
            </a:r>
            <a:r>
              <a:rPr lang="en-US" baseline="0" dirty="0" smtClean="0"/>
              <a:t> are now</a:t>
            </a:r>
            <a:r>
              <a:rPr lang="en-US" dirty="0" smtClean="0"/>
              <a:t> 200+</a:t>
            </a:r>
            <a:r>
              <a:rPr lang="en-US" baseline="0" dirty="0" smtClean="0"/>
              <a:t> cases/</a:t>
            </a:r>
            <a:r>
              <a:rPr lang="en-US" baseline="0" dirty="0" err="1" smtClean="0"/>
              <a:t>yr</a:t>
            </a:r>
            <a:endParaRPr lang="en-US" baseline="0" dirty="0" smtClean="0"/>
          </a:p>
          <a:p>
            <a:pPr defTabSz="914284">
              <a:defRPr/>
            </a:pPr>
            <a:r>
              <a:rPr lang="en-US" baseline="0" dirty="0" smtClean="0"/>
              <a:t> but you should view this as p</a:t>
            </a:r>
            <a:r>
              <a:rPr lang="en-US" dirty="0" smtClean="0"/>
              <a:t>resenting </a:t>
            </a:r>
            <a:r>
              <a:rPr lang="en-US" b="1" u="sng" dirty="0" smtClean="0"/>
              <a:t>new ways for you to</a:t>
            </a:r>
            <a:r>
              <a:rPr lang="en-US" b="1" u="sng" baseline="0" dirty="0" smtClean="0"/>
              <a:t> win </a:t>
            </a:r>
            <a:r>
              <a:rPr lang="en-US" baseline="0" dirty="0" smtClean="0"/>
              <a:t>your litigation including:   </a:t>
            </a:r>
          </a:p>
          <a:p>
            <a:pPr defTabSz="914284">
              <a:defRPr/>
            </a:pPr>
            <a:endParaRPr lang="en-US" baseline="0" dirty="0" smtClean="0"/>
          </a:p>
          <a:p>
            <a:pPr marL="171428" indent="-171428" defTabSz="914284">
              <a:buFont typeface="Arial" pitchFamily="34" charset="0"/>
              <a:buChar char="•"/>
              <a:defRPr/>
            </a:pPr>
            <a:r>
              <a:rPr lang="en-US" baseline="0" dirty="0" smtClean="0"/>
              <a:t>Sanction awards for spoliation</a:t>
            </a:r>
          </a:p>
          <a:p>
            <a:pPr marL="171428" indent="-171428" defTabSz="914284">
              <a:buFont typeface="Arial" pitchFamily="34" charset="0"/>
              <a:buChar char="•"/>
              <a:defRPr/>
            </a:pPr>
            <a:r>
              <a:rPr lang="en-US" baseline="0" dirty="0" smtClean="0"/>
              <a:t>New ways to recover litigation costs for your clients</a:t>
            </a:r>
          </a:p>
          <a:p>
            <a:pPr marL="171428" indent="-171428" defTabSz="914284">
              <a:buFont typeface="Arial" pitchFamily="34" charset="0"/>
              <a:buChar char="•"/>
              <a:defRPr/>
            </a:pPr>
            <a:r>
              <a:rPr lang="en-US" baseline="0" dirty="0" smtClean="0"/>
              <a:t>Winning cases quicker for clients including adverse inference and having cases thrown out</a:t>
            </a:r>
          </a:p>
          <a:p>
            <a:pPr defTabSz="914284">
              <a:defRPr/>
            </a:pPr>
            <a:endParaRPr lang="en-US" baseline="0" dirty="0" smtClean="0"/>
          </a:p>
          <a:p>
            <a:pPr defTabSz="914284">
              <a:defRPr/>
            </a:pPr>
            <a:r>
              <a:rPr lang="en-US" b="1" baseline="0" dirty="0" smtClean="0"/>
              <a:t>Allow ESI and computer forensics to work for you rather than against you </a:t>
            </a:r>
          </a:p>
          <a:p>
            <a:pPr defTabSz="914284">
              <a:defRPr/>
            </a:pPr>
            <a:r>
              <a:rPr lang="en-US" dirty="0" smtClean="0">
                <a:solidFill>
                  <a:srgbClr val="FF0000"/>
                </a:solidFill>
              </a:rPr>
              <a:t>-Michael will</a:t>
            </a:r>
            <a:r>
              <a:rPr lang="en-US" baseline="0" dirty="0" smtClean="0">
                <a:solidFill>
                  <a:srgbClr val="FF0000"/>
                </a:solidFill>
              </a:rPr>
              <a:t> elaborate on some case examples</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0F033B93-D554-4CC4-94BA-9521EE3A2031}" type="slidenum">
              <a:rPr lang="en-US" smtClean="0"/>
              <a:pPr/>
              <a:t>6</a:t>
            </a:fld>
            <a:endParaRPr lang="en-US"/>
          </a:p>
        </p:txBody>
      </p:sp>
    </p:spTree>
    <p:extLst>
      <p:ext uri="{BB962C8B-B14F-4D97-AF65-F5344CB8AC3E}">
        <p14:creationId xmlns:p14="http://schemas.microsoft.com/office/powerpoint/2010/main" val="297824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be showing you a few</a:t>
            </a:r>
            <a:r>
              <a:rPr lang="en-US" baseline="0" dirty="0" smtClean="0"/>
              <a:t> hands on demonstrations today…here is the first</a:t>
            </a:r>
          </a:p>
          <a:p>
            <a:endParaRPr lang="en-US" baseline="0" dirty="0" smtClean="0"/>
          </a:p>
          <a:p>
            <a:r>
              <a:rPr lang="en-US" baseline="0" dirty="0" smtClean="0"/>
              <a:t>Running USB history report takes a few seconds!</a:t>
            </a:r>
          </a:p>
          <a:p>
            <a:endParaRPr lang="en-US" dirty="0" smtClean="0"/>
          </a:p>
          <a:p>
            <a:r>
              <a:rPr lang="en-US" dirty="0" smtClean="0"/>
              <a:t>Records tab</a:t>
            </a:r>
          </a:p>
          <a:p>
            <a:r>
              <a:rPr lang="en-US" dirty="0" smtClean="0"/>
              <a:t>Run</a:t>
            </a:r>
            <a:r>
              <a:rPr lang="en-US" baseline="0" dirty="0" smtClean="0"/>
              <a:t> USB 5.0 history</a:t>
            </a:r>
          </a:p>
          <a:p>
            <a:endParaRPr lang="en-US" baseline="0" dirty="0" smtClean="0"/>
          </a:p>
          <a:p>
            <a:r>
              <a:rPr lang="en-US" baseline="0" dirty="0" smtClean="0"/>
              <a:t>Show next slide</a:t>
            </a:r>
          </a:p>
          <a:p>
            <a:endParaRPr lang="en-US" baseline="0" dirty="0" smtClean="0"/>
          </a:p>
          <a:p>
            <a:r>
              <a:rPr lang="en-US" baseline="0" dirty="0" smtClean="0"/>
              <a:t>The information you may be looking for may not be on the computer.  It may have been produced on another source or downloaded from another source.  However they may have viewed it from a USB storage device….this gives you a path as to where that data might be.</a:t>
            </a:r>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8</a:t>
            </a:fld>
            <a:endParaRPr lang="en-US"/>
          </a:p>
        </p:txBody>
      </p:sp>
    </p:spTree>
    <p:extLst>
      <p:ext uri="{BB962C8B-B14F-4D97-AF65-F5344CB8AC3E}">
        <p14:creationId xmlns:p14="http://schemas.microsoft.com/office/powerpoint/2010/main" val="20179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Make/model/SN</a:t>
            </a:r>
            <a:r>
              <a:rPr lang="en-US" baseline="0" dirty="0" smtClean="0"/>
              <a:t> of Storage devices attached</a:t>
            </a:r>
          </a:p>
          <a:p>
            <a:endParaRPr lang="en-US" baseline="0" dirty="0" smtClean="0"/>
          </a:p>
          <a:p>
            <a:r>
              <a:rPr lang="en-US" baseline="0" dirty="0" smtClean="0"/>
              <a:t>Last time it was attached to this computer</a:t>
            </a:r>
          </a:p>
          <a:p>
            <a:endParaRPr lang="en-US" baseline="0" dirty="0" smtClean="0"/>
          </a:p>
          <a:p>
            <a:r>
              <a:rPr lang="en-US" baseline="0" dirty="0" smtClean="0"/>
              <a:t>Based on the critical dates in your litigation (e.g. the last day of someone’s employment) you can use this to determine which storage devices you should request to determine if </a:t>
            </a:r>
            <a:r>
              <a:rPr lang="en-US" baseline="0" dirty="0" err="1" smtClean="0"/>
              <a:t>relevent</a:t>
            </a:r>
            <a:r>
              <a:rPr lang="en-US" baseline="0" dirty="0" smtClean="0"/>
              <a:t> data has been downloaded</a:t>
            </a:r>
          </a:p>
          <a:p>
            <a:endParaRPr lang="en-US" baseline="0" dirty="0" smtClean="0"/>
          </a:p>
          <a:p>
            <a:r>
              <a:rPr lang="en-US" baseline="0" dirty="0" smtClean="0"/>
              <a:t>Keep that date/time of 9/16/09  8:51:09 in mind</a:t>
            </a:r>
            <a:endParaRPr lang="en-US" dirty="0"/>
          </a:p>
        </p:txBody>
      </p:sp>
      <p:sp>
        <p:nvSpPr>
          <p:cNvPr id="4" name="Slide Number Placeholder 3"/>
          <p:cNvSpPr>
            <a:spLocks noGrp="1"/>
          </p:cNvSpPr>
          <p:nvPr>
            <p:ph type="sldNum" sz="quarter" idx="10"/>
          </p:nvPr>
        </p:nvSpPr>
        <p:spPr/>
        <p:txBody>
          <a:bodyPr/>
          <a:lstStyle/>
          <a:p>
            <a:pPr>
              <a:defRPr/>
            </a:pPr>
            <a:fld id="{8300C8AC-9263-4982-9406-98E90946E0C0}" type="slidenum">
              <a:rPr lang="en-US" smtClean="0"/>
              <a:pPr>
                <a:defRPr/>
              </a:pPr>
              <a:t>9</a:t>
            </a:fld>
            <a:endParaRPr lang="en-US"/>
          </a:p>
        </p:txBody>
      </p:sp>
    </p:spTree>
    <p:extLst>
      <p:ext uri="{BB962C8B-B14F-4D97-AF65-F5344CB8AC3E}">
        <p14:creationId xmlns:p14="http://schemas.microsoft.com/office/powerpoint/2010/main" val="156866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38100" y="38099"/>
            <a:ext cx="9063038" cy="6334126"/>
          </a:xfrm>
          <a:prstGeom prst="rect">
            <a:avLst/>
          </a:prstGeom>
          <a:solidFill>
            <a:srgbClr val="C00000"/>
          </a:solidFill>
          <a:ln>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09454" y="2161308"/>
            <a:ext cx="5548745" cy="1346663"/>
          </a:xfrm>
          <a:prstGeom prst="rect">
            <a:avLst/>
          </a:prstGeom>
        </p:spPr>
        <p:txBody>
          <a:bodyPr/>
          <a:lstStyle>
            <a:lvl1pPr>
              <a:defRPr sz="3600" baseline="0">
                <a:solidFill>
                  <a:schemeClr val="bg1"/>
                </a:solidFill>
              </a:defRPr>
            </a:lvl1pPr>
          </a:lstStyle>
          <a:p>
            <a:r>
              <a:rPr lang="en-US" smtClean="0"/>
              <a:t>Click to edit Master title style</a:t>
            </a:r>
            <a:endParaRPr lang="en-US" dirty="0"/>
          </a:p>
        </p:txBody>
      </p:sp>
      <p:sp>
        <p:nvSpPr>
          <p:cNvPr id="8" name="TextBox 7"/>
          <p:cNvSpPr txBox="1"/>
          <p:nvPr userDrawn="1"/>
        </p:nvSpPr>
        <p:spPr>
          <a:xfrm>
            <a:off x="2934394" y="579121"/>
            <a:ext cx="5694217" cy="646331"/>
          </a:xfrm>
          <a:prstGeom prst="rect">
            <a:avLst/>
          </a:prstGeom>
          <a:noFill/>
        </p:spPr>
        <p:txBody>
          <a:bodyPr wrap="square" rtlCol="0">
            <a:spAutoFit/>
          </a:bodyPr>
          <a:lstStyle/>
          <a:p>
            <a:pPr algn="r"/>
            <a:r>
              <a:rPr lang="en-US" b="1" cap="small" dirty="0" smtClean="0">
                <a:solidFill>
                  <a:schemeClr val="bg1">
                    <a:lumMod val="85000"/>
                  </a:schemeClr>
                </a:solidFill>
              </a:rPr>
              <a:t>eDiscovery and Digital Evidence Conference</a:t>
            </a:r>
            <a:endParaRPr lang="en-US" b="1" dirty="0" smtClean="0">
              <a:solidFill>
                <a:schemeClr val="bg1">
                  <a:lumMod val="85000"/>
                </a:schemeClr>
              </a:solidFill>
            </a:endParaRPr>
          </a:p>
          <a:p>
            <a:pPr algn="r"/>
            <a:endParaRPr lang="en-US" cap="all" dirty="0">
              <a:solidFill>
                <a:schemeClr val="bg1">
                  <a:lumMod val="85000"/>
                </a:schemeClr>
              </a:solidFill>
            </a:endParaRPr>
          </a:p>
        </p:txBody>
      </p:sp>
      <p:sp>
        <p:nvSpPr>
          <p:cNvPr id="9" name="Subtitle 19"/>
          <p:cNvSpPr txBox="1">
            <a:spLocks/>
          </p:cNvSpPr>
          <p:nvPr userDrawn="1"/>
        </p:nvSpPr>
        <p:spPr bwMode="auto">
          <a:xfrm>
            <a:off x="1590549" y="4348423"/>
            <a:ext cx="7010400" cy="974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r"/>
            <a:r>
              <a:rPr lang="en-US" sz="1400" dirty="0" smtClean="0">
                <a:solidFill>
                  <a:schemeClr val="bg1">
                    <a:lumMod val="85000"/>
                  </a:schemeClr>
                </a:solidFill>
              </a:rPr>
              <a:t>A conference presented by Sandra Day O’Connor College of Law</a:t>
            </a:r>
          </a:p>
          <a:p>
            <a:pPr algn="r"/>
            <a:r>
              <a:rPr lang="en-US" sz="1400" dirty="0" smtClean="0">
                <a:solidFill>
                  <a:schemeClr val="bg1">
                    <a:lumMod val="85000"/>
                  </a:schemeClr>
                </a:solidFill>
              </a:rPr>
              <a:t>at Arizona State University, Center for Law Science </a:t>
            </a:r>
          </a:p>
          <a:p>
            <a:pPr algn="r"/>
            <a:r>
              <a:rPr lang="en-US" sz="1400" dirty="0" smtClean="0">
                <a:solidFill>
                  <a:schemeClr val="bg1">
                    <a:lumMod val="85000"/>
                  </a:schemeClr>
                </a:solidFill>
              </a:rPr>
              <a:t>and Innovation in partnership with Michael R. Arkfeld</a:t>
            </a:r>
            <a:endParaRPr kumimoji="0" lang="en-US" b="1" i="0" u="none" strike="noStrike" kern="0" cap="none" spc="0" normalizeH="0" baseline="0" noProof="0" dirty="0">
              <a:ln>
                <a:noFill/>
              </a:ln>
              <a:solidFill>
                <a:schemeClr val="bg1">
                  <a:lumMod val="85000"/>
                </a:schemeClr>
              </a:solidFill>
              <a:effectLst/>
              <a:uLnTx/>
              <a:uFillTx/>
              <a:latin typeface="+mn-lt"/>
              <a:ea typeface="+mn-ea"/>
              <a:cs typeface="Arial" charset="0"/>
            </a:endParaRPr>
          </a:p>
        </p:txBody>
      </p:sp>
      <p:cxnSp>
        <p:nvCxnSpPr>
          <p:cNvPr id="10" name="Straight Connector 9"/>
          <p:cNvCxnSpPr/>
          <p:nvPr userDrawn="1"/>
        </p:nvCxnSpPr>
        <p:spPr>
          <a:xfrm>
            <a:off x="70485" y="2092643"/>
            <a:ext cx="8982075" cy="47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0960" y="3570923"/>
            <a:ext cx="8982075" cy="47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ASULawLogo.jpg"/>
          <p:cNvPicPr>
            <a:picLocks noChangeAspect="1"/>
          </p:cNvPicPr>
          <p:nvPr userDrawn="1"/>
        </p:nvPicPr>
        <p:blipFill>
          <a:blip r:embed="rId2" cstate="print"/>
          <a:stretch>
            <a:fillRect/>
          </a:stretch>
        </p:blipFill>
        <p:spPr>
          <a:xfrm>
            <a:off x="760611" y="6442431"/>
            <a:ext cx="1625311" cy="290877"/>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2209800" y="6248400"/>
            <a:ext cx="2133600" cy="476250"/>
          </a:xfrm>
          <a:prstGeom prst="rect">
            <a:avLst/>
          </a:prstGeom>
          <a:ln/>
        </p:spPr>
        <p:txBody>
          <a:bodyPr/>
          <a:lstStyle>
            <a:lvl1pPr>
              <a:defRPr/>
            </a:lvl1pPr>
          </a:lstStyle>
          <a:p>
            <a:pPr>
              <a:defRPr/>
            </a:pPr>
            <a:fld id="{07CEB17A-DAC3-4611-9675-08434B70A4D8}" type="slidenum">
              <a:rPr lang="en-US"/>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2209800" y="6248400"/>
            <a:ext cx="2133600" cy="476250"/>
          </a:xfrm>
          <a:prstGeom prst="rect">
            <a:avLst/>
          </a:prstGeom>
          <a:ln/>
        </p:spPr>
        <p:txBody>
          <a:bodyPr/>
          <a:lstStyle>
            <a:lvl1pPr>
              <a:defRPr/>
            </a:lvl1pPr>
          </a:lstStyle>
          <a:p>
            <a:pPr>
              <a:defRPr/>
            </a:pPr>
            <a:fld id="{C1598A47-AEB3-474F-B4C2-21FB0E1A92D0}" type="slidenum">
              <a:rPr lang="en-US"/>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2209800" y="6248400"/>
            <a:ext cx="2133600" cy="476250"/>
          </a:xfrm>
          <a:prstGeom prst="rect">
            <a:avLst/>
          </a:prstGeom>
          <a:ln/>
        </p:spPr>
        <p:txBody>
          <a:bodyPr/>
          <a:lstStyle>
            <a:lvl1pPr>
              <a:defRPr/>
            </a:lvl1pPr>
          </a:lstStyle>
          <a:p>
            <a:pPr>
              <a:defRPr/>
            </a:pPr>
            <a:fld id="{DE876EE7-143D-4128-AD45-84C1BC781751}" type="slidenum">
              <a:rPr lang="en-US"/>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2209800" y="6248400"/>
            <a:ext cx="2133600" cy="476250"/>
          </a:xfrm>
          <a:prstGeom prst="rect">
            <a:avLst/>
          </a:prstGeom>
          <a:ln/>
        </p:spPr>
        <p:txBody>
          <a:bodyPr/>
          <a:lstStyle>
            <a:lvl1pPr>
              <a:defRPr/>
            </a:lvl1pPr>
          </a:lstStyle>
          <a:p>
            <a:pPr>
              <a:defRPr/>
            </a:pPr>
            <a:fld id="{5D626EBD-60A1-4FB4-B969-83521C341DBF}" type="slidenum">
              <a:rPr lang="en-US"/>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2209800" y="6248400"/>
            <a:ext cx="2133600" cy="476250"/>
          </a:xfrm>
          <a:prstGeom prst="rect">
            <a:avLst/>
          </a:prstGeom>
          <a:ln/>
        </p:spPr>
        <p:txBody>
          <a:bodyPr/>
          <a:lstStyle>
            <a:lvl1pPr>
              <a:defRPr/>
            </a:lvl1pPr>
          </a:lstStyle>
          <a:p>
            <a:pPr>
              <a:defRPr/>
            </a:pPr>
            <a:fld id="{65CF8132-FF31-4B0B-8166-86E9B481457D}" type="slidenum">
              <a:rPr lang="en-US"/>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9" name="Rectangle 4"/>
          <p:cNvSpPr txBox="1">
            <a:spLocks noChangeArrowheads="1"/>
          </p:cNvSpPr>
          <p:nvPr userDrawn="1"/>
        </p:nvSpPr>
        <p:spPr bwMode="auto">
          <a:xfrm>
            <a:off x="318654" y="6381750"/>
            <a:ext cx="16597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 Michael Arkfeld 2013</a:t>
            </a:r>
            <a:endParaRPr kumimoji="0" lang="en-US" sz="9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4"/>
          <p:cNvSpPr txBox="1">
            <a:spLocks noChangeArrowheads="1"/>
          </p:cNvSpPr>
          <p:nvPr userDrawn="1"/>
        </p:nvSpPr>
        <p:spPr bwMode="auto">
          <a:xfrm>
            <a:off x="318654" y="6381750"/>
            <a:ext cx="16597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 Michael Arkfeld 2013</a:t>
            </a:r>
            <a:endParaRPr kumimoji="0" lang="en-US" sz="9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2209800" y="6248400"/>
            <a:ext cx="2133600" cy="476250"/>
          </a:xfrm>
          <a:prstGeom prst="rect">
            <a:avLst/>
          </a:prstGeom>
          <a:ln/>
        </p:spPr>
        <p:txBody>
          <a:bodyPr/>
          <a:lstStyle>
            <a:lvl1pPr>
              <a:defRPr/>
            </a:lvl1pPr>
          </a:lstStyle>
          <a:p>
            <a:pPr>
              <a:defRPr/>
            </a:pPr>
            <a:fld id="{6F558931-51FB-4E61-851D-034C1CDD7C6C}" type="slidenum">
              <a:rPr lang="en-US"/>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txBox="1">
            <a:spLocks noChangeArrowheads="1"/>
          </p:cNvSpPr>
          <p:nvPr userDrawn="1"/>
        </p:nvSpPr>
        <p:spPr bwMode="auto">
          <a:xfrm>
            <a:off x="318654" y="6381750"/>
            <a:ext cx="16597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 Michael Arkfeld 2013</a:t>
            </a:r>
            <a:endParaRPr kumimoji="0" lang="en-US" sz="9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2209800" y="6248400"/>
            <a:ext cx="2133600" cy="476250"/>
          </a:xfrm>
          <a:prstGeom prst="rect">
            <a:avLst/>
          </a:prstGeom>
          <a:ln/>
        </p:spPr>
        <p:txBody>
          <a:bodyPr/>
          <a:lstStyle>
            <a:lvl1pPr>
              <a:defRPr/>
            </a:lvl1pPr>
          </a:lstStyle>
          <a:p>
            <a:pPr>
              <a:defRPr/>
            </a:pPr>
            <a:fld id="{F1D70D85-39DF-4B25-86B6-1309BAAEF533}" type="slidenum">
              <a:rPr lang="en-US"/>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2209800" y="6248400"/>
            <a:ext cx="2133600" cy="476250"/>
          </a:xfrm>
          <a:prstGeom prst="rect">
            <a:avLst/>
          </a:prstGeom>
          <a:ln/>
        </p:spPr>
        <p:txBody>
          <a:bodyPr/>
          <a:lstStyle>
            <a:lvl1pPr>
              <a:defRPr/>
            </a:lvl1pPr>
          </a:lstStyle>
          <a:p>
            <a:pPr>
              <a:defRPr/>
            </a:pPr>
            <a:fld id="{5290A344-625A-4525-9BED-7C3DE03ECA53}" type="slidenum">
              <a:rPr lang="en-US"/>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2209800" y="6248400"/>
            <a:ext cx="2133600" cy="476250"/>
          </a:xfrm>
          <a:prstGeom prst="rect">
            <a:avLst/>
          </a:prstGeom>
          <a:ln/>
        </p:spPr>
        <p:txBody>
          <a:bodyPr/>
          <a:lstStyle>
            <a:lvl1pPr>
              <a:defRPr/>
            </a:lvl1pPr>
          </a:lstStyle>
          <a:p>
            <a:pPr>
              <a:defRPr/>
            </a:pPr>
            <a:fld id="{D70A9D6D-4621-44DC-A911-2E6B0B9D3E64}" type="slidenum">
              <a:rPr lang="en-US"/>
              <a:pPr>
                <a:defRPr/>
              </a:pPr>
              <a:t>‹#›</a:t>
            </a:fld>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rkfeld &amp; Associates Logo2"/>
          <p:cNvPicPr/>
          <p:nvPr/>
        </p:nvPicPr>
        <p:blipFill>
          <a:blip r:embed="rId18" cstate="print">
            <a:duotone>
              <a:schemeClr val="bg2">
                <a:shade val="45000"/>
                <a:satMod val="135000"/>
              </a:schemeClr>
              <a:prstClr val="white"/>
            </a:duotone>
            <a:lum bright="10000" contrast="10000"/>
          </a:blip>
          <a:srcRect l="19629" t="14706" r="63603" b="14706"/>
          <a:stretch>
            <a:fillRect/>
          </a:stretch>
        </p:blipFill>
        <p:spPr bwMode="auto">
          <a:xfrm>
            <a:off x="0" y="1651379"/>
            <a:ext cx="1688696" cy="4128447"/>
          </a:xfrm>
          <a:prstGeom prst="rect">
            <a:avLst/>
          </a:prstGeom>
          <a:noFill/>
        </p:spPr>
      </p:pic>
      <p:pic>
        <p:nvPicPr>
          <p:cNvPr id="16" name="Picture 15"/>
          <p:cNvPicPr/>
          <p:nvPr/>
        </p:nvPicPr>
        <p:blipFill>
          <a:blip r:embed="rId19" cstate="print">
            <a:duotone>
              <a:schemeClr val="bg2">
                <a:shade val="45000"/>
                <a:satMod val="135000"/>
              </a:schemeClr>
              <a:prstClr val="white"/>
            </a:duotone>
          </a:blip>
          <a:srcRect b="14937"/>
          <a:stretch>
            <a:fillRect/>
          </a:stretch>
        </p:blipFill>
        <p:spPr bwMode="auto">
          <a:xfrm>
            <a:off x="914400" y="5257800"/>
            <a:ext cx="8229600" cy="1600200"/>
          </a:xfrm>
          <a:prstGeom prst="rect">
            <a:avLst/>
          </a:prstGeom>
          <a:noFill/>
          <a:ln w="9525">
            <a:noFill/>
            <a:miter lim="800000"/>
            <a:headEnd/>
            <a:tailEnd/>
          </a:ln>
        </p:spPr>
      </p:pic>
      <p:pic>
        <p:nvPicPr>
          <p:cNvPr id="12" name="Picture 11" descr="Catalyst_Ppt_header_v1"/>
          <p:cNvPicPr/>
          <p:nvPr/>
        </p:nvPicPr>
        <p:blipFill>
          <a:blip r:embed="rId20" cstate="print">
            <a:duotone>
              <a:schemeClr val="accent3">
                <a:shade val="45000"/>
                <a:satMod val="135000"/>
              </a:schemeClr>
              <a:prstClr val="white"/>
            </a:duotone>
          </a:blip>
          <a:srcRect/>
          <a:stretch>
            <a:fillRect/>
          </a:stretch>
        </p:blipFill>
        <p:spPr bwMode="auto">
          <a:xfrm rot="10800000" flipV="1">
            <a:off x="0" y="0"/>
            <a:ext cx="9103056" cy="892095"/>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04484" name="Rectangle 4"/>
          <p:cNvSpPr>
            <a:spLocks noChangeArrowheads="1"/>
          </p:cNvSpPr>
          <p:nvPr/>
        </p:nvSpPr>
        <p:spPr bwMode="auto">
          <a:xfrm>
            <a:off x="914400" y="1272648"/>
            <a:ext cx="7498080" cy="0"/>
          </a:xfrm>
          <a:prstGeom prst="rect">
            <a:avLst/>
          </a:prstGeom>
          <a:solidFill>
            <a:schemeClr val="accent3">
              <a:lumMod val="50000"/>
            </a:schemeClr>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6"/>
          <p:cNvSpPr txBox="1">
            <a:spLocks noChangeArrowheads="1"/>
          </p:cNvSpPr>
          <p:nvPr/>
        </p:nvSpPr>
        <p:spPr>
          <a:xfrm>
            <a:off x="8666874" y="6443002"/>
            <a:ext cx="477125" cy="414998"/>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3D22BB9-B176-4693-B60D-31F35BA705AA}"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4" name="Rectangle 13"/>
          <p:cNvSpPr/>
          <p:nvPr/>
        </p:nvSpPr>
        <p:spPr>
          <a:xfrm>
            <a:off x="0" y="6372665"/>
            <a:ext cx="9144000" cy="48533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24260" name="Rectangle 4"/>
          <p:cNvSpPr>
            <a:spLocks noGrp="1" noChangeArrowheads="1"/>
          </p:cNvSpPr>
          <p:nvPr>
            <p:ph type="dt" sz="half" idx="2"/>
          </p:nvPr>
        </p:nvSpPr>
        <p:spPr bwMode="auto">
          <a:xfrm>
            <a:off x="299258" y="6381750"/>
            <a:ext cx="1828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atin typeface="Arial" charset="0"/>
              </a:defRPr>
            </a:lvl1pPr>
          </a:lstStyle>
          <a:p>
            <a:pPr>
              <a:defRPr/>
            </a:pPr>
            <a:endParaRPr lang="en-US" dirty="0" smtClean="0"/>
          </a:p>
          <a:p>
            <a:pPr>
              <a:defRPr/>
            </a:pPr>
            <a:r>
              <a:rPr lang="en-US" dirty="0" smtClean="0"/>
              <a:t>© Michael Arkfeld 2013</a:t>
            </a:r>
            <a:endParaRPr lang="en-US" dirty="0"/>
          </a:p>
        </p:txBody>
      </p:sp>
      <p:sp>
        <p:nvSpPr>
          <p:cNvPr id="17" name="Title 1"/>
          <p:cNvSpPr txBox="1">
            <a:spLocks/>
          </p:cNvSpPr>
          <p:nvPr/>
        </p:nvSpPr>
        <p:spPr bwMode="gray">
          <a:xfrm>
            <a:off x="4768948" y="6451110"/>
            <a:ext cx="3877993" cy="259180"/>
          </a:xfrm>
          <a:prstGeom prst="rect">
            <a:avLst/>
          </a:prstGeom>
        </p:spPr>
        <p:txBody>
          <a:bodyPr anchor="ctr"/>
          <a:lstStyle/>
          <a:p>
            <a:pPr algn="r"/>
            <a:r>
              <a:rPr lang="en-US" sz="1300" dirty="0" smtClean="0">
                <a:solidFill>
                  <a:srgbClr val="404040"/>
                </a:solidFill>
                <a:latin typeface="Calibri" pitchFamily="34" charset="0"/>
              </a:rPr>
              <a:t>eDiscovery and Digital Evidence Conference</a:t>
            </a:r>
            <a:endParaRPr lang="en-US" sz="1300" dirty="0">
              <a:solidFill>
                <a:srgbClr val="404040"/>
              </a:solidFill>
              <a:latin typeface="Calibri" pitchFamily="34" charset="0"/>
            </a:endParaRPr>
          </a:p>
        </p:txBody>
      </p:sp>
      <p:sp>
        <p:nvSpPr>
          <p:cNvPr id="224270" name="Rectangle 14"/>
          <p:cNvSpPr>
            <a:spLocks noChangeArrowheads="1"/>
          </p:cNvSpPr>
          <p:nvPr/>
        </p:nvSpPr>
        <p:spPr bwMode="auto">
          <a:xfrm>
            <a:off x="0" y="0"/>
            <a:ext cx="9144000" cy="6858000"/>
          </a:xfrm>
          <a:prstGeom prst="rect">
            <a:avLst/>
          </a:prstGeom>
          <a:solidFill>
            <a:schemeClr val="accent1">
              <a:alpha val="0"/>
            </a:schemeClr>
          </a:solidFill>
          <a:ln w="57150" cmpd="sng">
            <a:solidFill>
              <a:schemeClr val="accent3">
                <a:lumMod val="50000"/>
              </a:schemeClr>
            </a:solidFill>
            <a:miter lim="800000"/>
            <a:headEnd/>
            <a:tailEnd/>
          </a:ln>
          <a:effectLst/>
        </p:spPr>
        <p:txBody>
          <a:bodyPr wrap="none" anchor="ct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810" r:id="rId1"/>
    <p:sldLayoutId id="2147483795" r:id="rId2"/>
    <p:sldLayoutId id="2147483809"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transition xmlns:p14="http://schemas.microsoft.com/office/powerpoint/2010/main">
    <p:dissolve/>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alibri" pitchFamily="34" charset="0"/>
        </a:defRPr>
      </a:lvl2pPr>
      <a:lvl3pPr algn="ctr" rtl="0" eaLnBrk="1" fontAlgn="base" hangingPunct="1">
        <a:spcBef>
          <a:spcPct val="0"/>
        </a:spcBef>
        <a:spcAft>
          <a:spcPct val="0"/>
        </a:spcAft>
        <a:defRPr sz="4400">
          <a:solidFill>
            <a:schemeClr val="tx2"/>
          </a:solidFill>
          <a:latin typeface="Calibri" pitchFamily="34" charset="0"/>
        </a:defRPr>
      </a:lvl3pPr>
      <a:lvl4pPr algn="ctr" rtl="0" eaLnBrk="1" fontAlgn="base" hangingPunct="1">
        <a:spcBef>
          <a:spcPct val="0"/>
        </a:spcBef>
        <a:spcAft>
          <a:spcPct val="0"/>
        </a:spcAft>
        <a:defRPr sz="4400">
          <a:solidFill>
            <a:schemeClr val="tx2"/>
          </a:solidFill>
          <a:latin typeface="Calibri" pitchFamily="34" charset="0"/>
        </a:defRPr>
      </a:lvl4pPr>
      <a:lvl5pPr algn="ctr" rtl="0" eaLnBrk="1" fontAlgn="base" hangingPunct="1">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gif"/><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image" Target="../media/image30.jpeg"/><Relationship Id="rId7"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hyperlink" Target="mailto:Craig@ExpertInsights.Net" TargetMode="External"/><Relationship Id="rId4" Type="http://schemas.openxmlformats.org/officeDocument/2006/relationships/hyperlink" Target="mailto:michael@arkfeld.com"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5.jpeg"/><Relationship Id="rId1" Type="http://schemas.openxmlformats.org/officeDocument/2006/relationships/tags" Target="../tags/tag7.xml"/><Relationship Id="rId2"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1.xml"/><Relationship Id="rId5" Type="http://schemas.openxmlformats.org/officeDocument/2006/relationships/image" Target="../media/image35.png"/><Relationship Id="rId1" Type="http://schemas.openxmlformats.org/officeDocument/2006/relationships/tags" Target="../tags/tag8.xml"/><Relationship Id="rId2"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Layout" Target="../slideLayouts/slideLayout3.xml"/><Relationship Id="rId5" Type="http://schemas.openxmlformats.org/officeDocument/2006/relationships/notesSlide" Target="../notesSlides/notesSlide22.xml"/><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1" Type="http://schemas.openxmlformats.org/officeDocument/2006/relationships/tags" Target="../tags/tag10.xml"/><Relationship Id="rId2"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slideLayout" Target="../slideLayouts/slideLayout3.xml"/><Relationship Id="rId6" Type="http://schemas.openxmlformats.org/officeDocument/2006/relationships/notesSlide" Target="../notesSlides/notesSlide23.xml"/><Relationship Id="rId7" Type="http://schemas.openxmlformats.org/officeDocument/2006/relationships/image" Target="../media/image39.jpeg"/><Relationship Id="rId8" Type="http://schemas.openxmlformats.org/officeDocument/2006/relationships/image" Target="../media/image40.png"/><Relationship Id="rId9" Type="http://schemas.openxmlformats.org/officeDocument/2006/relationships/image" Target="../media/image41.jpeg"/><Relationship Id="rId1" Type="http://schemas.openxmlformats.org/officeDocument/2006/relationships/tags" Target="../tags/tag13.xml"/><Relationship Id="rId2"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slideLayout" Target="../slideLayouts/slideLayout3.xml"/><Relationship Id="rId6" Type="http://schemas.openxmlformats.org/officeDocument/2006/relationships/notesSlide" Target="../notesSlides/notesSlide24.xml"/><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jpeg"/><Relationship Id="rId1" Type="http://schemas.openxmlformats.org/officeDocument/2006/relationships/tags" Target="../tags/tag17.xml"/><Relationship Id="rId2" Type="http://schemas.openxmlformats.org/officeDocument/2006/relationships/tags" Target="../tags/tag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5.jpeg"/><Relationship Id="rId1" Type="http://schemas.openxmlformats.org/officeDocument/2006/relationships/tags" Target="../tags/tag21.xml"/><Relationship Id="rId2"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jpeg"/><Relationship Id="rId1" Type="http://schemas.openxmlformats.org/officeDocument/2006/relationships/tags" Target="../tags/tag2.xml"/><Relationship Id="rId2"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0.xml"/><Relationship Id="rId5" Type="http://schemas.openxmlformats.org/officeDocument/2006/relationships/image" Target="../media/image45.png"/><Relationship Id="rId1" Type="http://schemas.openxmlformats.org/officeDocument/2006/relationships/tags" Target="../tags/tag22.xml"/><Relationship Id="rId2" Type="http://schemas.openxmlformats.org/officeDocument/2006/relationships/tags" Target="../tags/tag23.xml"/></Relationships>
</file>

<file path=ppt/slides/_rels/slide31.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Layout" Target="../slideLayouts/slideLayout3.xml"/><Relationship Id="rId5" Type="http://schemas.openxmlformats.org/officeDocument/2006/relationships/notesSlide" Target="../notesSlides/notesSlide31.xml"/><Relationship Id="rId6" Type="http://schemas.openxmlformats.org/officeDocument/2006/relationships/image" Target="../media/image46.png"/><Relationship Id="rId7" Type="http://schemas.openxmlformats.org/officeDocument/2006/relationships/image" Target="../media/image45.png"/><Relationship Id="rId1" Type="http://schemas.openxmlformats.org/officeDocument/2006/relationships/tags" Target="../tags/tag24.xml"/><Relationship Id="rId2" Type="http://schemas.openxmlformats.org/officeDocument/2006/relationships/tags" Target="../tags/tag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3.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4.xml"/><Relationship Id="rId5" Type="http://schemas.openxmlformats.org/officeDocument/2006/relationships/image" Target="../media/image47.png"/><Relationship Id="rId1" Type="http://schemas.openxmlformats.org/officeDocument/2006/relationships/tags" Target="../tags/tag28.xml"/><Relationship Id="rId2" Type="http://schemas.openxmlformats.org/officeDocument/2006/relationships/tags" Target="../tags/tag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Layout" Target="../slideLayouts/slideLayout3.xml"/><Relationship Id="rId6" Type="http://schemas.openxmlformats.org/officeDocument/2006/relationships/notesSlide" Target="../notesSlides/notesSlide36.xml"/><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 Type="http://schemas.openxmlformats.org/officeDocument/2006/relationships/tags" Target="../tags/tag30.xml"/><Relationship Id="rId2" Type="http://schemas.openxmlformats.org/officeDocument/2006/relationships/tags" Target="../tags/tag31.xml"/></Relationships>
</file>

<file path=ppt/slides/_rels/slide37.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slideLayout" Target="../slideLayouts/slideLayout3.xml"/><Relationship Id="rId5" Type="http://schemas.openxmlformats.org/officeDocument/2006/relationships/notesSlide" Target="../notesSlides/notesSlide37.xml"/><Relationship Id="rId6" Type="http://schemas.openxmlformats.org/officeDocument/2006/relationships/image" Target="../media/image51.jpeg"/><Relationship Id="rId7" Type="http://schemas.openxmlformats.org/officeDocument/2006/relationships/image" Target="../media/image52.jpeg"/><Relationship Id="rId1" Type="http://schemas.openxmlformats.org/officeDocument/2006/relationships/tags" Target="../tags/tag34.xml"/><Relationship Id="rId2" Type="http://schemas.openxmlformats.org/officeDocument/2006/relationships/tags" Target="../tags/tag35.xml"/></Relationships>
</file>

<file path=ppt/slides/_rels/slide38.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slideLayout" Target="../slideLayouts/slideLayout3.xml"/><Relationship Id="rId5" Type="http://schemas.openxmlformats.org/officeDocument/2006/relationships/notesSlide" Target="../notesSlides/notesSlide38.xml"/><Relationship Id="rId6" Type="http://schemas.openxmlformats.org/officeDocument/2006/relationships/image" Target="../media/image53.png"/><Relationship Id="rId7" Type="http://schemas.openxmlformats.org/officeDocument/2006/relationships/image" Target="../media/image54.png"/><Relationship Id="rId1" Type="http://schemas.openxmlformats.org/officeDocument/2006/relationships/tags" Target="../tags/tag38.xml"/><Relationship Id="rId2" Type="http://schemas.openxmlformats.org/officeDocument/2006/relationships/tags" Target="../tags/tag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Layout" Target="../slideLayouts/slideLayout3.xml"/><Relationship Id="rId5" Type="http://schemas.openxmlformats.org/officeDocument/2006/relationships/notesSlide" Target="../notesSlides/notesSlide4.xml"/><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tags" Target="../tags/tag3.xml"/><Relationship Id="rId2"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0.xml"/><Relationship Id="rId5" Type="http://schemas.openxmlformats.org/officeDocument/2006/relationships/image" Target="../media/image55.jpe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jpeg"/><Relationship Id="rId9" Type="http://schemas.openxmlformats.org/officeDocument/2006/relationships/image" Target="../media/image59.jpeg"/><Relationship Id="rId10" Type="http://schemas.openxmlformats.org/officeDocument/2006/relationships/image" Target="../media/image60.png"/><Relationship Id="rId11" Type="http://schemas.openxmlformats.org/officeDocument/2006/relationships/image" Target="../media/image61.jpeg"/><Relationship Id="rId1" Type="http://schemas.openxmlformats.org/officeDocument/2006/relationships/tags" Target="../tags/tag41.xml"/><Relationship Id="rId2"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62.jpeg"/><Relationship Id="rId1" Type="http://schemas.openxmlformats.org/officeDocument/2006/relationships/tags" Target="../tags/tag43.xml"/><Relationship Id="rId2"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openxmlformats.org/officeDocument/2006/relationships/hyperlink" Target="mailto:craig@expertinsights.net" TargetMode="External"/><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3.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package" Target="../embeddings/Microsoft_Excel_Sheet1.xlsx"/><Relationship Id="rId6"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9790" y="2130425"/>
            <a:ext cx="7028410" cy="1470025"/>
          </a:xfrm>
        </p:spPr>
        <p:txBody>
          <a:bodyPr/>
          <a:lstStyle/>
          <a:p>
            <a:pPr algn="r"/>
            <a:r>
              <a:rPr lang="en-US" b="1" dirty="0" smtClean="0"/>
              <a:t>Using and Challenging Forensic Digital Evidence</a:t>
            </a: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aig\Desktop\computer forensics sni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7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302029" y="350519"/>
            <a:ext cx="7391400" cy="1162050"/>
          </a:xfrm>
        </p:spPr>
        <p:txBody>
          <a:bodyPr>
            <a:normAutofit/>
          </a:bodyPr>
          <a:lstStyle/>
          <a:p>
            <a:pPr algn="l" eaLnBrk="1" hangingPunct="1">
              <a:buFont typeface="Wingdings" pitchFamily="2" charset="2"/>
              <a:buNone/>
              <a:defRPr/>
            </a:pPr>
            <a:r>
              <a:rPr lang="en-US" sz="3200" dirty="0" smtClean="0">
                <a:solidFill>
                  <a:srgbClr val="C00000"/>
                </a:solidFill>
                <a:effectLst>
                  <a:outerShdw blurRad="38100" dist="38100" dir="2700000" algn="tl">
                    <a:srgbClr val="000000">
                      <a:alpha val="43137"/>
                    </a:srgbClr>
                  </a:outerShdw>
                </a:effectLst>
              </a:rPr>
              <a:t>Many Sources of Digital Data</a:t>
            </a:r>
          </a:p>
        </p:txBody>
      </p:sp>
      <p:pic>
        <p:nvPicPr>
          <p:cNvPr id="8198" name="Picture 6" descr="http://t1.gstatic.com/images?q=tbn:ANd9GcTu8PlFaFzDmCPnPVlIKgiZy4Yu72PjCMydTBNP_Yh5B0GUATY&amp;t=1&amp;usg=__vBXDA-gyjU9U3Dh0NTG7OB3Fl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8720" y="1952275"/>
            <a:ext cx="257175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t2.gstatic.com/images?q=tbn:ANd9GcSi0x8z_rRVAha3Ga7RzqedYNjlmjF-S4AairXiSONRZUkBK2E&amp;t=1&amp;usg=__CVgcYo48y4p5qrafrZEndsiThR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9290" y="4139749"/>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2.gstatic.com/images?q=tbn:ANd9GcQIXbXMhuj2qCRzC4lvCSvli4wPzvdcfrc39gNktMuALFCupdo&amp;t=1&amp;usg=__RW-ImKERzVEjEpitbC66v6uyks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297" y="172852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EI Documents\EI Powerpoint Presentations\presentation gfx\iphone_hom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7243" y="1693041"/>
            <a:ext cx="2012950" cy="21786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N:\EI Documents\EI Powerpoint Presentations\presentation gfx\ipod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9651" y="4239726"/>
            <a:ext cx="3586090" cy="197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1707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202"/>
                                        </p:tgtEl>
                                        <p:attrNameLst>
                                          <p:attrName>style.visibility</p:attrName>
                                        </p:attrNameLst>
                                      </p:cBhvr>
                                      <p:to>
                                        <p:strVal val="visible"/>
                                      </p:to>
                                    </p:set>
                                    <p:anim calcmode="lin" valueType="num">
                                      <p:cBhvr additive="base">
                                        <p:cTn id="12" dur="500" fill="hold"/>
                                        <p:tgtEl>
                                          <p:spTgt spid="8202"/>
                                        </p:tgtEl>
                                        <p:attrNameLst>
                                          <p:attrName>ppt_x</p:attrName>
                                        </p:attrNameLst>
                                      </p:cBhvr>
                                      <p:tavLst>
                                        <p:tav tm="0">
                                          <p:val>
                                            <p:strVal val="#ppt_x"/>
                                          </p:val>
                                        </p:tav>
                                        <p:tav tm="100000">
                                          <p:val>
                                            <p:strVal val="#ppt_x"/>
                                          </p:val>
                                        </p:tav>
                                      </p:tavLst>
                                    </p:anim>
                                    <p:anim calcmode="lin" valueType="num">
                                      <p:cBhvr additive="base">
                                        <p:cTn id="13" dur="500" fill="hold"/>
                                        <p:tgtEl>
                                          <p:spTgt spid="820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ppt_w</p:attrName>
                                        </p:attrNameLst>
                                      </p:cBhvr>
                                      <p:tavLst>
                                        <p:tav tm="0" fmla="#ppt_w*sin(2.5*pi*$)">
                                          <p:val>
                                            <p:fltVal val="0"/>
                                          </p:val>
                                        </p:tav>
                                        <p:tav tm="100000">
                                          <p:val>
                                            <p:fltVal val="1"/>
                                          </p:val>
                                        </p:tav>
                                      </p:tavLst>
                                    </p:anim>
                                    <p:anim calcmode="lin" valueType="num">
                                      <p:cBhvr>
                                        <p:cTn id="19" dur="2000" fill="hold"/>
                                        <p:tgtEl>
                                          <p:spTgt spid="14"/>
                                        </p:tgtEl>
                                        <p:attrNameLst>
                                          <p:attrName>ppt_h</p:attrName>
                                        </p:attrNameLst>
                                      </p:cBhvr>
                                      <p:tavLst>
                                        <p:tav tm="0">
                                          <p:val>
                                            <p:strVal val="#ppt_h"/>
                                          </p:val>
                                        </p:tav>
                                        <p:tav tm="100000">
                                          <p:val>
                                            <p:strVal val="#ppt_h"/>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           </a:t>
            </a:r>
            <a:r>
              <a:rPr lang="en-US" u="sng" dirty="0" smtClean="0"/>
              <a:t>On the Device</a:t>
            </a:r>
            <a:endParaRPr lang="en-US" u="sng" dirty="0"/>
          </a:p>
        </p:txBody>
      </p:sp>
      <p:sp>
        <p:nvSpPr>
          <p:cNvPr id="3" name="Content Placeholder 2"/>
          <p:cNvSpPr>
            <a:spLocks noGrp="1"/>
          </p:cNvSpPr>
          <p:nvPr>
            <p:ph sz="half" idx="2"/>
          </p:nvPr>
        </p:nvSpPr>
        <p:spPr/>
        <p:txBody>
          <a:bodyPr/>
          <a:lstStyle/>
          <a:p>
            <a:r>
              <a:rPr lang="en-US" dirty="0" smtClean="0"/>
              <a:t>Call logs</a:t>
            </a:r>
          </a:p>
          <a:p>
            <a:r>
              <a:rPr lang="en-US" dirty="0" smtClean="0"/>
              <a:t>Text messaging</a:t>
            </a:r>
          </a:p>
          <a:p>
            <a:r>
              <a:rPr lang="en-US" dirty="0" smtClean="0"/>
              <a:t>Pictures</a:t>
            </a:r>
          </a:p>
          <a:p>
            <a:r>
              <a:rPr lang="en-US" dirty="0" smtClean="0"/>
              <a:t>SIM card information</a:t>
            </a:r>
          </a:p>
          <a:p>
            <a:r>
              <a:rPr lang="en-US" dirty="0" smtClean="0"/>
              <a:t>Emails and attachments (e.g. Outlook)</a:t>
            </a:r>
          </a:p>
          <a:p>
            <a:r>
              <a:rPr lang="en-US" dirty="0" smtClean="0"/>
              <a:t>Phone directories</a:t>
            </a:r>
          </a:p>
          <a:p>
            <a:r>
              <a:rPr lang="en-US" dirty="0" smtClean="0"/>
              <a:t>Internet history</a:t>
            </a:r>
          </a:p>
          <a:p>
            <a:r>
              <a:rPr lang="en-US" dirty="0" smtClean="0"/>
              <a:t>GPS tracking</a:t>
            </a:r>
          </a:p>
          <a:p>
            <a:endParaRPr lang="en-US" dirty="0" smtClean="0"/>
          </a:p>
          <a:p>
            <a:endParaRPr lang="en-US" dirty="0" smtClean="0"/>
          </a:p>
        </p:txBody>
      </p:sp>
      <p:sp>
        <p:nvSpPr>
          <p:cNvPr id="5" name="Text Placeholder 4"/>
          <p:cNvSpPr>
            <a:spLocks noGrp="1"/>
          </p:cNvSpPr>
          <p:nvPr>
            <p:ph type="body" sz="quarter" idx="3"/>
          </p:nvPr>
        </p:nvSpPr>
        <p:spPr/>
        <p:txBody>
          <a:bodyPr>
            <a:normAutofit fontScale="92500" lnSpcReduction="20000"/>
          </a:bodyPr>
          <a:lstStyle/>
          <a:p>
            <a:r>
              <a:rPr lang="en-US" dirty="0" smtClean="0"/>
              <a:t>         </a:t>
            </a:r>
            <a:r>
              <a:rPr lang="en-US" u="sng" dirty="0" smtClean="0"/>
              <a:t>Other items </a:t>
            </a:r>
            <a:r>
              <a:rPr lang="en-US" dirty="0"/>
              <a:t> </a:t>
            </a:r>
            <a:r>
              <a:rPr lang="en-US" dirty="0" smtClean="0"/>
              <a:t>        	</a:t>
            </a:r>
            <a:r>
              <a:rPr lang="en-US" u="sng" dirty="0" smtClean="0"/>
              <a:t>uncovered</a:t>
            </a:r>
            <a:endParaRPr lang="en-US" u="sng" dirty="0"/>
          </a:p>
        </p:txBody>
      </p:sp>
      <p:sp>
        <p:nvSpPr>
          <p:cNvPr id="6" name="Content Placeholder 5"/>
          <p:cNvSpPr>
            <a:spLocks noGrp="1"/>
          </p:cNvSpPr>
          <p:nvPr>
            <p:ph sz="quarter" idx="4"/>
          </p:nvPr>
        </p:nvSpPr>
        <p:spPr/>
        <p:txBody>
          <a:bodyPr/>
          <a:lstStyle/>
          <a:p>
            <a:r>
              <a:rPr lang="en-US" dirty="0" smtClean="0"/>
              <a:t>Remote access programs (e.g. Log Me In, VNC, </a:t>
            </a:r>
            <a:r>
              <a:rPr lang="en-US" dirty="0" err="1" smtClean="0"/>
              <a:t>Homepipe</a:t>
            </a:r>
            <a:r>
              <a:rPr lang="en-US" dirty="0" smtClean="0"/>
              <a:t>)</a:t>
            </a:r>
          </a:p>
          <a:p>
            <a:r>
              <a:rPr lang="en-US" dirty="0" smtClean="0"/>
              <a:t>Web based email</a:t>
            </a:r>
          </a:p>
          <a:p>
            <a:pPr marL="0" indent="0">
              <a:buNone/>
            </a:pPr>
            <a:endParaRPr lang="en-US" dirty="0" smtClean="0"/>
          </a:p>
          <a:p>
            <a:pPr marL="0" indent="0">
              <a:buNone/>
            </a:pP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50" y="4221480"/>
            <a:ext cx="1447800" cy="17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8604" y="4337859"/>
            <a:ext cx="2124075" cy="17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5806" y="4221480"/>
            <a:ext cx="1196641" cy="17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331124" y="274638"/>
            <a:ext cx="7391400" cy="1143000"/>
          </a:xfrm>
        </p:spPr>
        <p:txBody>
          <a:bodyPr/>
          <a:lstStyle/>
          <a:p>
            <a:pPr algn="l">
              <a:tabLst>
                <a:tab pos="865188" algn="l"/>
              </a:tabLst>
            </a:pPr>
            <a:r>
              <a:rPr lang="en-US" sz="3600" dirty="0" smtClean="0">
                <a:solidFill>
                  <a:srgbClr val="C00000"/>
                </a:solidFill>
                <a:effectLst>
                  <a:outerShdw blurRad="38100" dist="38100" dir="2700000" algn="tl">
                    <a:srgbClr val="000000">
                      <a:alpha val="43137"/>
                    </a:srgbClr>
                  </a:outerShdw>
                </a:effectLst>
              </a:rPr>
              <a:t>Data on Smartphones</a:t>
            </a:r>
            <a:endParaRPr lang="en-US" sz="3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690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C00000"/>
                </a:solidFill>
                <a:effectLst>
                  <a:outerShdw blurRad="38100" dist="38100" dir="2700000" algn="tl">
                    <a:srgbClr val="000000">
                      <a:alpha val="43137"/>
                    </a:srgbClr>
                  </a:outerShdw>
                </a:effectLst>
              </a:rPr>
              <a:t>GPS tracking</a:t>
            </a:r>
            <a:endParaRPr lang="en-US" sz="40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4294967295"/>
          </p:nvPr>
        </p:nvSpPr>
        <p:spPr>
          <a:xfrm>
            <a:off x="241069" y="6372972"/>
            <a:ext cx="2133600" cy="365125"/>
          </a:xfrm>
          <a:solidFill>
            <a:schemeClr val="bg1">
              <a:lumMod val="75000"/>
            </a:schemeClr>
          </a:solidFill>
        </p:spPr>
        <p:txBody>
          <a:bodyPr/>
          <a:lstStyle/>
          <a:p>
            <a:endParaRPr lang="en-US" dirty="0">
              <a:solidFill>
                <a:srgbClr val="FFFFFF"/>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83" y="1396545"/>
            <a:ext cx="9041642" cy="484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47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2013 EDisc Presentation\Google m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312"/>
            <a:ext cx="9144000" cy="619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19816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F:\2013 EDisc Presentation\mail mess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9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0088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EI Documents\EI Powerpoint Presentations\presentation gfx\IPDevic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69774" y="1807671"/>
            <a:ext cx="3238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N:\EI Documents\EI Powerpoint Presentations\presentation gfx\flashdri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579" y="1591541"/>
            <a:ext cx="1851542" cy="19621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EI Documents\EI Powerpoint Presentations\presentation gfx\Epson%20AcuLaser%20C4200DN%20Prin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6153" y="3719946"/>
            <a:ext cx="32004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N:\EI Documents\EI Powerpoint Presentations\presentation gfx\digit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7080" y="3901440"/>
            <a:ext cx="1905000" cy="21907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EI Documents\EI Powerpoint Presentations\presentation gfx\copi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286" y="3868190"/>
            <a:ext cx="2036763"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N:\EI Documents\EI Powerpoint Presentations\presentation gfx\cellpho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9321" y="1583025"/>
            <a:ext cx="2199481" cy="19446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Consider Other ESI Locations</a:t>
            </a:r>
            <a:endParaRPr lang="en-US" sz="3600" dirty="0">
              <a:solidFill>
                <a:srgbClr val="C00000"/>
              </a:solidFill>
              <a:effectLst>
                <a:outerShdw blurRad="38100" dist="38100" dir="2700000" algn="tl">
                  <a:srgbClr val="000000">
                    <a:alpha val="43137"/>
                  </a:srgbClr>
                </a:outerShdw>
              </a:effectLst>
            </a:endParaRPr>
          </a:p>
        </p:txBody>
      </p:sp>
      <p:sp>
        <p:nvSpPr>
          <p:cNvPr id="9" name="TextBox 8"/>
          <p:cNvSpPr txBox="1"/>
          <p:nvPr/>
        </p:nvSpPr>
        <p:spPr>
          <a:xfrm>
            <a:off x="99750" y="6417427"/>
            <a:ext cx="1645920" cy="374073"/>
          </a:xfrm>
          <a:prstGeom prst="rect">
            <a:avLst/>
          </a:prstGeom>
          <a:solidFill>
            <a:schemeClr val="bg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66597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1000"/>
                                        <p:tgtEl>
                                          <p:spTgt spid="5127"/>
                                        </p:tgtEl>
                                      </p:cBhvr>
                                    </p:animEffect>
                                    <p:anim calcmode="lin" valueType="num">
                                      <p:cBhvr>
                                        <p:cTn id="8" dur="1000" fill="hold"/>
                                        <p:tgtEl>
                                          <p:spTgt spid="5127"/>
                                        </p:tgtEl>
                                        <p:attrNameLst>
                                          <p:attrName>ppt_x</p:attrName>
                                        </p:attrNameLst>
                                      </p:cBhvr>
                                      <p:tavLst>
                                        <p:tav tm="0">
                                          <p:val>
                                            <p:strVal val="#ppt_x"/>
                                          </p:val>
                                        </p:tav>
                                        <p:tav tm="100000">
                                          <p:val>
                                            <p:strVal val="#ppt_x"/>
                                          </p:val>
                                        </p:tav>
                                      </p:tavLst>
                                    </p:anim>
                                    <p:anim calcmode="lin" valueType="num">
                                      <p:cBhvr>
                                        <p:cTn id="9" dur="1000" fill="hold"/>
                                        <p:tgtEl>
                                          <p:spTgt spid="51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5126"/>
                                        </p:tgtEl>
                                        <p:attrNameLst>
                                          <p:attrName>style.visibility</p:attrName>
                                        </p:attrNameLst>
                                      </p:cBhvr>
                                      <p:to>
                                        <p:strVal val="visible"/>
                                      </p:to>
                                    </p:se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5125"/>
                                        </p:tgtEl>
                                        <p:attrNameLst>
                                          <p:attrName>style.visibility</p:attrName>
                                        </p:attrNameLst>
                                      </p:cBhvr>
                                      <p:to>
                                        <p:strVal val="visible"/>
                                      </p:to>
                                    </p:set>
                                    <p:animEffect transition="in" filter="fade">
                                      <p:cBhvr>
                                        <p:cTn id="21" dur="1000"/>
                                        <p:tgtEl>
                                          <p:spTgt spid="5125"/>
                                        </p:tgtEl>
                                      </p:cBhvr>
                                    </p:animEffect>
                                    <p:anim calcmode="lin" valueType="num">
                                      <p:cBhvr>
                                        <p:cTn id="22" dur="1000" fill="hold"/>
                                        <p:tgtEl>
                                          <p:spTgt spid="5125"/>
                                        </p:tgtEl>
                                        <p:attrNameLst>
                                          <p:attrName>ppt_x</p:attrName>
                                        </p:attrNameLst>
                                      </p:cBhvr>
                                      <p:tavLst>
                                        <p:tav tm="0">
                                          <p:val>
                                            <p:strVal val="#ppt_x"/>
                                          </p:val>
                                        </p:tav>
                                        <p:tav tm="100000">
                                          <p:val>
                                            <p:strVal val="#ppt_x"/>
                                          </p:val>
                                        </p:tav>
                                      </p:tavLst>
                                    </p:anim>
                                    <p:anim calcmode="lin" valueType="num">
                                      <p:cBhvr>
                                        <p:cTn id="23" dur="1000" fill="hold"/>
                                        <p:tgtEl>
                                          <p:spTgt spid="512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childTnLst>
                          </p:cTn>
                        </p:par>
                        <p:par>
                          <p:cTn id="27" fill="hold">
                            <p:stCondLst>
                              <p:cond delay="2500"/>
                            </p:stCondLst>
                            <p:childTnLst>
                              <p:par>
                                <p:cTn id="28" presetID="26" presetClass="entr" presetSubtype="0" fill="hold" nodeType="after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wipe(down)">
                                      <p:cBhvr>
                                        <p:cTn id="30" dur="580">
                                          <p:stCondLst>
                                            <p:cond delay="0"/>
                                          </p:stCondLst>
                                        </p:cTn>
                                        <p:tgtEl>
                                          <p:spTgt spid="5123"/>
                                        </p:tgtEl>
                                      </p:cBhvr>
                                    </p:animEffect>
                                    <p:anim calcmode="lin" valueType="num">
                                      <p:cBhvr>
                                        <p:cTn id="31"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36" dur="26">
                                          <p:stCondLst>
                                            <p:cond delay="650"/>
                                          </p:stCondLst>
                                        </p:cTn>
                                        <p:tgtEl>
                                          <p:spTgt spid="5123"/>
                                        </p:tgtEl>
                                      </p:cBhvr>
                                      <p:to x="100000" y="60000"/>
                                    </p:animScale>
                                    <p:animScale>
                                      <p:cBhvr>
                                        <p:cTn id="37" dur="166" decel="50000">
                                          <p:stCondLst>
                                            <p:cond delay="676"/>
                                          </p:stCondLst>
                                        </p:cTn>
                                        <p:tgtEl>
                                          <p:spTgt spid="5123"/>
                                        </p:tgtEl>
                                      </p:cBhvr>
                                      <p:to x="100000" y="100000"/>
                                    </p:animScale>
                                    <p:animScale>
                                      <p:cBhvr>
                                        <p:cTn id="38" dur="26">
                                          <p:stCondLst>
                                            <p:cond delay="1312"/>
                                          </p:stCondLst>
                                        </p:cTn>
                                        <p:tgtEl>
                                          <p:spTgt spid="5123"/>
                                        </p:tgtEl>
                                      </p:cBhvr>
                                      <p:to x="100000" y="80000"/>
                                    </p:animScale>
                                    <p:animScale>
                                      <p:cBhvr>
                                        <p:cTn id="39" dur="166" decel="50000">
                                          <p:stCondLst>
                                            <p:cond delay="1338"/>
                                          </p:stCondLst>
                                        </p:cTn>
                                        <p:tgtEl>
                                          <p:spTgt spid="5123"/>
                                        </p:tgtEl>
                                      </p:cBhvr>
                                      <p:to x="100000" y="100000"/>
                                    </p:animScale>
                                    <p:animScale>
                                      <p:cBhvr>
                                        <p:cTn id="40" dur="26">
                                          <p:stCondLst>
                                            <p:cond delay="1642"/>
                                          </p:stCondLst>
                                        </p:cTn>
                                        <p:tgtEl>
                                          <p:spTgt spid="5123"/>
                                        </p:tgtEl>
                                      </p:cBhvr>
                                      <p:to x="100000" y="90000"/>
                                    </p:animScale>
                                    <p:animScale>
                                      <p:cBhvr>
                                        <p:cTn id="41" dur="166" decel="50000">
                                          <p:stCondLst>
                                            <p:cond delay="1668"/>
                                          </p:stCondLst>
                                        </p:cTn>
                                        <p:tgtEl>
                                          <p:spTgt spid="5123"/>
                                        </p:tgtEl>
                                      </p:cBhvr>
                                      <p:to x="100000" y="100000"/>
                                    </p:animScale>
                                    <p:animScale>
                                      <p:cBhvr>
                                        <p:cTn id="42" dur="26">
                                          <p:stCondLst>
                                            <p:cond delay="1808"/>
                                          </p:stCondLst>
                                        </p:cTn>
                                        <p:tgtEl>
                                          <p:spTgt spid="5123"/>
                                        </p:tgtEl>
                                      </p:cBhvr>
                                      <p:to x="100000" y="95000"/>
                                    </p:animScale>
                                    <p:animScale>
                                      <p:cBhvr>
                                        <p:cTn id="43" dur="166" decel="50000">
                                          <p:stCondLst>
                                            <p:cond delay="1834"/>
                                          </p:stCondLst>
                                        </p:cTn>
                                        <p:tgtEl>
                                          <p:spTgt spid="51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I Documents\EI Powerpoint Presentations\presentation gfx\xbox.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76600" y="2962276"/>
            <a:ext cx="3124201" cy="267381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N:\EI Documents\EI Powerpoint Presentations\presentation gfx\6012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125" y="3212440"/>
            <a:ext cx="2365375" cy="29173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626" y="1603705"/>
            <a:ext cx="2365375"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txBox="1">
            <a:spLocks/>
          </p:cNvSpPr>
          <p:nvPr/>
        </p:nvSpPr>
        <p:spPr bwMode="auto">
          <a:xfrm>
            <a:off x="221674" y="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2pPr>
            <a:lvl3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3pPr>
            <a:lvl4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4pPr>
            <a:lvl5pPr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000" b="1">
                <a:solidFill>
                  <a:schemeClr val="tx2"/>
                </a:solidFill>
                <a:effectLst>
                  <a:outerShdw blurRad="38100" dist="38100" dir="2700000" algn="tl">
                    <a:srgbClr val="000000"/>
                  </a:outerShdw>
                </a:effectLst>
                <a:latin typeface="Tahoma" pitchFamily="34" charset="0"/>
                <a:cs typeface="Arial" pitchFamily="34" charset="0"/>
              </a:defRPr>
            </a:lvl9pPr>
          </a:lstStyle>
          <a:p>
            <a:r>
              <a:rPr lang="en-US" sz="3600" b="0" dirty="0" smtClean="0">
                <a:solidFill>
                  <a:srgbClr val="C00000"/>
                </a:solidFill>
                <a:effectLst>
                  <a:outerShdw blurRad="38100" dist="38100" dir="2700000" algn="tl">
                    <a:srgbClr val="000000">
                      <a:alpha val="43137"/>
                    </a:srgbClr>
                  </a:outerShdw>
                </a:effectLst>
              </a:rPr>
              <a:t>Consider Other ESI Locations</a:t>
            </a:r>
            <a:endParaRPr lang="en-US" sz="3600" b="0" dirty="0">
              <a:solidFill>
                <a:srgbClr val="C00000"/>
              </a:solidFill>
              <a:effectLst>
                <a:outerShdw blurRad="38100" dist="38100" dir="2700000" algn="tl">
                  <a:srgbClr val="000000">
                    <a:alpha val="43137"/>
                  </a:srgbClr>
                </a:outerShdw>
              </a:effectLst>
            </a:endParaRPr>
          </a:p>
        </p:txBody>
      </p:sp>
      <p:pic>
        <p:nvPicPr>
          <p:cNvPr id="11266" name="Picture 2" descr="C:\Users\craig\Documents\Mom and Dad\Desktop\Tiffany Presentation Dec 2012\amazon-kindle-touc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8625" y="3782291"/>
            <a:ext cx="2125028" cy="23192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5746" y="1425201"/>
            <a:ext cx="23622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2385" y="6434055"/>
            <a:ext cx="1280160" cy="369332"/>
          </a:xfrm>
          <a:prstGeom prst="rect">
            <a:avLst/>
          </a:prstGeom>
          <a:solidFill>
            <a:schemeClr val="bg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367644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fade">
                                      <p:cBhvr>
                                        <p:cTn id="12" dur="1000"/>
                                        <p:tgtEl>
                                          <p:spTgt spid="4103"/>
                                        </p:tgtEl>
                                      </p:cBhvr>
                                    </p:animEffect>
                                    <p:anim calcmode="lin" valueType="num">
                                      <p:cBhvr>
                                        <p:cTn id="13" dur="1000" fill="hold"/>
                                        <p:tgtEl>
                                          <p:spTgt spid="4103"/>
                                        </p:tgtEl>
                                        <p:attrNameLst>
                                          <p:attrName>ppt_x</p:attrName>
                                        </p:attrNameLst>
                                      </p:cBhvr>
                                      <p:tavLst>
                                        <p:tav tm="0">
                                          <p:val>
                                            <p:strVal val="#ppt_x"/>
                                          </p:val>
                                        </p:tav>
                                        <p:tav tm="100000">
                                          <p:val>
                                            <p:strVal val="#ppt_x"/>
                                          </p:val>
                                        </p:tav>
                                      </p:tavLst>
                                    </p:anim>
                                    <p:anim calcmode="lin" valueType="num">
                                      <p:cBhvr>
                                        <p:cTn id="14"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Get Head Into the Clouds!</a:t>
            </a:r>
            <a:endParaRPr lang="en-US" sz="3600" dirty="0">
              <a:solidFill>
                <a:srgbClr val="C0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571500" y="1284317"/>
            <a:ext cx="8229600" cy="4525963"/>
          </a:xfrm>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r>
              <a:rPr lang="en-US" sz="2800" dirty="0" smtClean="0"/>
              <a:t>“Storing Information Remotely with External Providers”</a:t>
            </a:r>
            <a:endParaRPr lang="en-US" sz="2800"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720" y="1723669"/>
            <a:ext cx="2809875"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496291"/>
            <a:ext cx="3048000"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bwMode="auto">
          <a:xfrm>
            <a:off x="4227022" y="2826492"/>
            <a:ext cx="685800" cy="685800"/>
          </a:xfrm>
          <a:prstGeom prst="rightArrow">
            <a:avLst/>
          </a:prstGeom>
          <a:solidFill>
            <a:srgbClr val="CC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Tahoma" pitchFamily="34" charset="0"/>
              <a:cs typeface="Arial" pitchFamily="34" charset="0"/>
            </a:endParaRPr>
          </a:p>
        </p:txBody>
      </p:sp>
      <p:sp>
        <p:nvSpPr>
          <p:cNvPr id="7" name="TextBox 6"/>
          <p:cNvSpPr txBox="1"/>
          <p:nvPr/>
        </p:nvSpPr>
        <p:spPr>
          <a:xfrm>
            <a:off x="99750" y="6417427"/>
            <a:ext cx="1645920" cy="374073"/>
          </a:xfrm>
          <a:prstGeom prst="rect">
            <a:avLst/>
          </a:prstGeom>
          <a:solidFill>
            <a:schemeClr val="bg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62147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5884" y="291263"/>
            <a:ext cx="7772400" cy="1325562"/>
          </a:xfrm>
        </p:spPr>
        <p:txBody>
          <a:bodyPr>
            <a:normAutofit/>
          </a:bodyPr>
          <a:lstStyle/>
          <a:p>
            <a:pPr algn="l"/>
            <a:r>
              <a:rPr lang="en-US" sz="3600" dirty="0" smtClean="0">
                <a:solidFill>
                  <a:srgbClr val="C00000"/>
                </a:solidFill>
                <a:effectLst>
                  <a:outerShdw blurRad="38100" dist="38100" dir="2700000" algn="tl">
                    <a:srgbClr val="000000">
                      <a:alpha val="43137"/>
                    </a:srgbClr>
                  </a:outerShdw>
                </a:effectLst>
              </a:rPr>
              <a:t>Social Media - Obtainable Data</a:t>
            </a:r>
            <a:endParaRPr lang="en-US" sz="3600" dirty="0">
              <a:solidFill>
                <a:srgbClr val="C00000"/>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lstStyle/>
          <a:p>
            <a:pPr marL="171450" lvl="0" indent="-171450" fontAlgn="auto">
              <a:spcBef>
                <a:spcPts val="0"/>
              </a:spcBef>
              <a:spcAft>
                <a:spcPts val="0"/>
              </a:spcAft>
              <a:buClrTx/>
              <a:buSzTx/>
              <a:buFont typeface="Arial" pitchFamily="34" charset="0"/>
              <a:buChar char="•"/>
              <a:defRPr/>
            </a:pPr>
            <a:endParaRPr lang="en-US" sz="2800" kern="1200" dirty="0">
              <a:effectLst/>
              <a:latin typeface="Calibri"/>
            </a:endParaRPr>
          </a:p>
        </p:txBody>
      </p:sp>
      <p:pic>
        <p:nvPicPr>
          <p:cNvPr id="2050" name="Picture 2" descr="C:\Users\craig\Documents\Mom and Dad\Desktop\Tiffany Presentation Dec 2012\social media ic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949" y="1439487"/>
            <a:ext cx="845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750" y="6417427"/>
            <a:ext cx="1645920" cy="374073"/>
          </a:xfrm>
          <a:prstGeom prst="rect">
            <a:avLst/>
          </a:prstGeom>
          <a:solidFill>
            <a:schemeClr val="bg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228420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Presenters</a:t>
            </a:r>
            <a:endParaRPr lang="en-US" sz="3600" dirty="0">
              <a:solidFill>
                <a:srgbClr val="C0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3974123" cy="4525963"/>
          </a:xfrm>
        </p:spPr>
        <p:txBody>
          <a:bodyPr/>
          <a:lstStyle/>
          <a:p>
            <a:endParaRPr lang="en-US" sz="1200" dirty="0" smtClean="0"/>
          </a:p>
          <a:p>
            <a:r>
              <a:rPr lang="en-US" sz="1800" b="1" dirty="0" smtClean="0"/>
              <a:t>Craig Reinmuth, President,  Expert Insights, PC</a:t>
            </a:r>
          </a:p>
          <a:p>
            <a:endParaRPr lang="en-US" sz="1800" b="1" dirty="0" smtClean="0"/>
          </a:p>
          <a:p>
            <a:r>
              <a:rPr lang="en-US" sz="1800" dirty="0" smtClean="0"/>
              <a:t>Craig’s litigation support firm specializes in digital forensics and forensic accounting, providing services to the legal community nationwide.  He is a well-known speaker and article writer in his field and has testified in over 50 cases across the U.S. He can be reached at </a:t>
            </a:r>
            <a:r>
              <a:rPr lang="en-US" sz="1800" dirty="0" smtClean="0">
                <a:hlinkClick r:id="rId3"/>
              </a:rPr>
              <a:t>Craig@ExpertInsights.Net</a:t>
            </a:r>
            <a:r>
              <a:rPr lang="en-US" sz="1800" dirty="0" smtClean="0"/>
              <a:t>.</a:t>
            </a:r>
          </a:p>
          <a:p>
            <a:endParaRPr lang="en-US" sz="1800" dirty="0" smtClean="0"/>
          </a:p>
          <a:p>
            <a:pPr>
              <a:buNone/>
            </a:pPr>
            <a:endParaRPr lang="en-US" sz="1800" b="1" dirty="0" smtClean="0"/>
          </a:p>
          <a:p>
            <a:endParaRPr lang="en-US" sz="1600" dirty="0" smtClean="0"/>
          </a:p>
          <a:p>
            <a:pPr>
              <a:buNone/>
            </a:pPr>
            <a:endParaRPr lang="en-US" sz="1600" dirty="0" smtClean="0"/>
          </a:p>
        </p:txBody>
      </p:sp>
      <p:sp>
        <p:nvSpPr>
          <p:cNvPr id="5" name="Content Placeholder 3"/>
          <p:cNvSpPr txBox="1">
            <a:spLocks/>
          </p:cNvSpPr>
          <p:nvPr/>
        </p:nvSpPr>
        <p:spPr bwMode="auto">
          <a:xfrm>
            <a:off x="4815840" y="1527515"/>
            <a:ext cx="397412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b="1"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b="1" dirty="0" smtClean="0">
                <a:latin typeface="+mn-lt"/>
              </a:rPr>
              <a:t>Michael R. Arkfeld, Arkfeld and Associates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1" i="0" u="none" strike="noStrike" kern="0" cap="none" spc="0" normalizeH="0" baseline="0" noProof="0" dirty="0" smtClean="0">
              <a:ln>
                <a:noFill/>
              </a:ln>
              <a:effectLst/>
              <a:uLnTx/>
              <a:uFillTx/>
              <a:latin typeface="+mn-lt"/>
              <a:ea typeface="+mn-ea"/>
              <a:cs typeface="+mn-cs"/>
            </a:endParaRPr>
          </a:p>
          <a:p>
            <a:pPr marL="342900" lvl="0" indent="-342900" eaLnBrk="0" hangingPunct="0">
              <a:spcBef>
                <a:spcPct val="20000"/>
              </a:spcBef>
              <a:buFontTx/>
              <a:buChar char="•"/>
              <a:defRPr/>
            </a:pPr>
            <a:r>
              <a:rPr lang="en-US" dirty="0" smtClean="0">
                <a:latin typeface="+mn-lt"/>
              </a:rPr>
              <a:t>Michael is the author of Arkfeld on Electronic Discovery and Evidence  treatise and Best Practices Guides. He is a former assistant United States Attorney and is the Director of the Arkfeld eDiscovery and Digital Evidence Program at the ASU College of Law. He can be reached at </a:t>
            </a:r>
            <a:r>
              <a:rPr lang="en-US" dirty="0" smtClean="0">
                <a:latin typeface="+mn-lt"/>
                <a:hlinkClick r:id="rId4"/>
              </a:rPr>
              <a:t>michael@arkfeld.com</a:t>
            </a:r>
            <a:r>
              <a:rPr lang="en-US" dirty="0" smtClean="0">
                <a:latin typeface="+mn-lt"/>
              </a:rPr>
              <a:t>.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Agenda</a:t>
            </a:r>
            <a:r>
              <a:rPr lang="en-US" dirty="0" smtClean="0"/>
              <a:t/>
            </a:r>
            <a:br>
              <a:rPr lang="en-US" dirty="0" smtClean="0"/>
            </a:br>
            <a:endParaRPr lang="en-US" dirty="0"/>
          </a:p>
        </p:txBody>
      </p:sp>
      <p:sp>
        <p:nvSpPr>
          <p:cNvPr id="5" name="Content Placeholder 4"/>
          <p:cNvSpPr>
            <a:spLocks noGrp="1"/>
          </p:cNvSpPr>
          <p:nvPr>
            <p:ph idx="1"/>
          </p:nvPr>
        </p:nvSpPr>
        <p:spPr>
          <a:xfrm>
            <a:off x="485335" y="1696117"/>
            <a:ext cx="4058529" cy="2999936"/>
          </a:xfrm>
        </p:spPr>
        <p:txBody>
          <a:bodyPr/>
          <a:lstStyle/>
          <a:p>
            <a:pPr marL="463550" indent="-463550">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solidFill>
                  <a:schemeClr val="bg1">
                    <a:lumMod val="75000"/>
                  </a:schemeClr>
                </a:solidFill>
              </a:rPr>
              <a:t>What is Computer Forensics and Why is it important?</a:t>
            </a:r>
          </a:p>
          <a:p>
            <a:pPr indent="398463" fontAlgn="auto">
              <a:spcBef>
                <a:spcPts val="0"/>
              </a:spcBef>
              <a:spcAft>
                <a:spcPts val="0"/>
              </a:spcAft>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Computer Forensic Image,  Active Files Backup and Hashing</a:t>
            </a:r>
          </a:p>
          <a:p>
            <a:pPr indent="398463" fontAlgn="auto">
              <a:spcBef>
                <a:spcPts val="0"/>
              </a:spcBef>
              <a:spcAft>
                <a:spcPts val="0"/>
              </a:spcAft>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Creating, Deleting and Recovering ESI</a:t>
            </a:r>
          </a:p>
          <a:p>
            <a:pPr indent="398463" fontAlgn="auto">
              <a:spcBef>
                <a:spcPts val="0"/>
              </a:spcBef>
              <a:spcAft>
                <a:spcPts val="0"/>
              </a:spcAft>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Anti-computer Forensics</a:t>
            </a:r>
          </a:p>
          <a:p>
            <a:pPr indent="398463" fontAlgn="auto">
              <a:spcBef>
                <a:spcPts val="0"/>
              </a:spcBef>
              <a:spcAft>
                <a:spcPts val="0"/>
              </a:spcAft>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Alteration of ESI</a:t>
            </a:r>
          </a:p>
          <a:p>
            <a:endParaRPr lang="en-US" sz="2000" dirty="0"/>
          </a:p>
        </p:txBody>
      </p:sp>
      <p:pic>
        <p:nvPicPr>
          <p:cNvPr id="6" name="Picture 2" descr="C:\Arkfeld\EDE Master Learning\a_graphicsandvideo\bigstockphoto_Hard_Disc_Investigation_1498130.jpg"/>
          <p:cNvPicPr>
            <a:picLocks noChangeAspect="1" noChangeArrowheads="1"/>
          </p:cNvPicPr>
          <p:nvPr>
            <p:custDataLst>
              <p:tags r:id="rId1"/>
            </p:custDataLst>
          </p:nvPr>
        </p:nvPicPr>
        <p:blipFill>
          <a:blip r:embed="rId4" cstate="print"/>
          <a:srcRect/>
          <a:stretch>
            <a:fillRect/>
          </a:stretch>
        </p:blipFill>
        <p:spPr bwMode="auto">
          <a:xfrm>
            <a:off x="5542671" y="2328894"/>
            <a:ext cx="3179739" cy="2098516"/>
          </a:xfrm>
          <a:prstGeom prst="rect">
            <a:avLst/>
          </a:prstGeom>
          <a:noFill/>
        </p:spPr>
      </p:pic>
      <p:cxnSp>
        <p:nvCxnSpPr>
          <p:cNvPr id="8" name="Straight Connector 7"/>
          <p:cNvCxnSpPr/>
          <p:nvPr/>
        </p:nvCxnSpPr>
        <p:spPr>
          <a:xfrm flipH="1">
            <a:off x="4994031" y="1617785"/>
            <a:ext cx="1" cy="436098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How Examiners Create a Forensic Image</a:t>
            </a:r>
            <a:endParaRPr lang="en-US" sz="3600" dirty="0">
              <a:solidFill>
                <a:srgbClr val="C00000"/>
              </a:solidFill>
              <a:effectLst>
                <a:outerShdw blurRad="38100" dist="38100" dir="2700000" algn="tl">
                  <a:srgbClr val="000000">
                    <a:alpha val="43137"/>
                  </a:srgbClr>
                </a:outerShdw>
              </a:effectLst>
            </a:endParaRPr>
          </a:p>
        </p:txBody>
      </p:sp>
      <p:pic>
        <p:nvPicPr>
          <p:cNvPr id="239618" name="Picture 2"/>
          <p:cNvPicPr>
            <a:picLocks noChangeAspect="1" noChangeArrowheads="1"/>
          </p:cNvPicPr>
          <p:nvPr>
            <p:custDataLst>
              <p:tags r:id="rId2"/>
            </p:custDataLst>
          </p:nvPr>
        </p:nvPicPr>
        <p:blipFill>
          <a:blip r:embed="rId5" cstate="print"/>
          <a:srcRect/>
          <a:stretch>
            <a:fillRect/>
          </a:stretch>
        </p:blipFill>
        <p:spPr bwMode="auto">
          <a:xfrm>
            <a:off x="1145491" y="2052199"/>
            <a:ext cx="6884990" cy="3265389"/>
          </a:xfrm>
          <a:prstGeom prst="rect">
            <a:avLst/>
          </a:prstGeom>
          <a:noFill/>
          <a:ln w="9525">
            <a:solidFill>
              <a:schemeClr val="tx1"/>
            </a:solidFill>
            <a:miter lim="800000"/>
            <a:headEnd/>
            <a:tailEnd/>
          </a:ln>
        </p:spPr>
      </p:pic>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26"/>
            <a:ext cx="8229600" cy="1143000"/>
          </a:xfrm>
        </p:spPr>
        <p:txBody>
          <a:bodyPr/>
          <a:lstStyle/>
          <a:p>
            <a:pPr algn="l"/>
            <a:r>
              <a:rPr lang="en-US" sz="3600" dirty="0" smtClean="0">
                <a:solidFill>
                  <a:schemeClr val="accent2"/>
                </a:solidFill>
                <a:effectLst>
                  <a:outerShdw blurRad="38100" dist="38100" dir="2700000" algn="tl">
                    <a:srgbClr val="000000">
                      <a:alpha val="43137"/>
                    </a:srgbClr>
                  </a:outerShdw>
                </a:effectLst>
                <a:latin typeface="+mn-lt"/>
              </a:rPr>
              <a:t>Computer Forensic Image,  Active </a:t>
            </a:r>
            <a:br>
              <a:rPr lang="en-US" sz="3600" dirty="0" smtClean="0">
                <a:solidFill>
                  <a:schemeClr val="accent2"/>
                </a:solidFill>
                <a:effectLst>
                  <a:outerShdw blurRad="38100" dist="38100" dir="2700000" algn="tl">
                    <a:srgbClr val="000000">
                      <a:alpha val="43137"/>
                    </a:srgbClr>
                  </a:outerShdw>
                </a:effectLst>
                <a:latin typeface="+mn-lt"/>
              </a:rPr>
            </a:br>
            <a:r>
              <a:rPr lang="en-US" sz="3600" dirty="0" smtClean="0">
                <a:solidFill>
                  <a:schemeClr val="accent2"/>
                </a:solidFill>
                <a:effectLst>
                  <a:outerShdw blurRad="38100" dist="38100" dir="2700000" algn="tl">
                    <a:srgbClr val="000000">
                      <a:alpha val="43137"/>
                    </a:srgbClr>
                  </a:outerShdw>
                </a:effectLst>
                <a:latin typeface="+mn-lt"/>
              </a:rPr>
              <a:t>Files Backup and Hashing</a:t>
            </a:r>
            <a:endParaRPr lang="en-US" sz="3600" dirty="0">
              <a:solidFill>
                <a:schemeClr val="accent2"/>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53218" y="1260201"/>
            <a:ext cx="8328074" cy="2769989"/>
          </a:xfrm>
        </p:spPr>
        <p:txBody>
          <a:bodyPr>
            <a:spAutoFit/>
          </a:bodyPr>
          <a:lstStyle/>
          <a:p>
            <a:r>
              <a:rPr lang="en-US" sz="1800" dirty="0" smtClean="0"/>
              <a:t>Searching for deleted or other residual ESI requires forensic image</a:t>
            </a:r>
          </a:p>
          <a:p>
            <a:r>
              <a:rPr lang="en-US" sz="1800" dirty="0" smtClean="0"/>
              <a:t>Forensic image, mirror or clone vs. backup copy</a:t>
            </a:r>
          </a:p>
          <a:p>
            <a:pPr lvl="1"/>
            <a:r>
              <a:rPr lang="en-US" sz="1800" dirty="0" smtClean="0"/>
              <a:t>A “mirror image” is generally described as “a forensic duplicate, which replicates bit for bit, sector for sector, all allocated and unallocated space, including slack space, on a computer hard drive.”</a:t>
            </a:r>
          </a:p>
          <a:p>
            <a:pPr lvl="2"/>
            <a:r>
              <a:rPr lang="en-US" sz="1000" i="1" dirty="0" smtClean="0"/>
              <a:t>Balboa Threadworks, Inc. v. </a:t>
            </a:r>
            <a:r>
              <a:rPr lang="en-US" sz="1000" i="1" dirty="0" err="1" smtClean="0"/>
              <a:t>Stucky</a:t>
            </a:r>
            <a:r>
              <a:rPr lang="en-US" sz="1000" i="1" dirty="0" smtClean="0"/>
              <a:t>, </a:t>
            </a:r>
            <a:r>
              <a:rPr lang="en-US" sz="1000" dirty="0" smtClean="0"/>
              <a:t>No. 05-1157,    2006 U.S. Dist. LEXIS 29265, at *7-8 (D. Kan. Mar. 24, 2006)</a:t>
            </a:r>
          </a:p>
          <a:p>
            <a:pPr lvl="1"/>
            <a:r>
              <a:rPr lang="en-US" sz="1800" dirty="0" smtClean="0"/>
              <a:t>“Backup” or “logical” copy only copies the directory structure and “active” files</a:t>
            </a:r>
          </a:p>
          <a:p>
            <a:r>
              <a:rPr lang="en-US" sz="1800" dirty="0" smtClean="0"/>
              <a:t>Hash sum </a:t>
            </a:r>
          </a:p>
          <a:p>
            <a:pPr>
              <a:buNone/>
            </a:pPr>
            <a:endParaRPr lang="en-US" sz="1800" dirty="0"/>
          </a:p>
        </p:txBody>
      </p:sp>
      <p:cxnSp>
        <p:nvCxnSpPr>
          <p:cNvPr id="52" name="Straight Connector 51"/>
          <p:cNvCxnSpPr/>
          <p:nvPr/>
        </p:nvCxnSpPr>
        <p:spPr>
          <a:xfrm flipV="1">
            <a:off x="267286" y="3706836"/>
            <a:ext cx="8567223" cy="2"/>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63"/>
          <p:cNvGrpSpPr/>
          <p:nvPr>
            <p:custDataLst>
              <p:tags r:id="rId2"/>
            </p:custDataLst>
          </p:nvPr>
        </p:nvGrpSpPr>
        <p:grpSpPr>
          <a:xfrm>
            <a:off x="489098" y="3593584"/>
            <a:ext cx="8211734" cy="2827607"/>
            <a:chOff x="478299" y="3819377"/>
            <a:chExt cx="8211734" cy="2827607"/>
          </a:xfrm>
        </p:grpSpPr>
        <p:pic>
          <p:nvPicPr>
            <p:cNvPr id="56" name="Picture 2"/>
            <p:cNvPicPr>
              <a:picLocks noChangeAspect="1" noChangeArrowheads="1"/>
            </p:cNvPicPr>
            <p:nvPr/>
          </p:nvPicPr>
          <p:blipFill>
            <a:blip r:embed="rId6" cstate="print"/>
            <a:srcRect/>
            <a:stretch>
              <a:fillRect/>
            </a:stretch>
          </p:blipFill>
          <p:spPr bwMode="auto">
            <a:xfrm>
              <a:off x="478299" y="4428810"/>
              <a:ext cx="3881805" cy="2218174"/>
            </a:xfrm>
            <a:prstGeom prst="rect">
              <a:avLst/>
            </a:prstGeom>
            <a:noFill/>
            <a:ln w="9525">
              <a:solidFill>
                <a:schemeClr val="bg2"/>
              </a:solidFill>
              <a:miter lim="800000"/>
              <a:headEnd/>
              <a:tailEnd/>
            </a:ln>
          </p:spPr>
        </p:pic>
        <p:pic>
          <p:nvPicPr>
            <p:cNvPr id="57" name="Picture 1"/>
            <p:cNvPicPr>
              <a:picLocks noChangeAspect="1" noChangeArrowheads="1"/>
            </p:cNvPicPr>
            <p:nvPr/>
          </p:nvPicPr>
          <p:blipFill>
            <a:blip r:embed="rId7" cstate="print"/>
            <a:srcRect/>
            <a:stretch>
              <a:fillRect/>
            </a:stretch>
          </p:blipFill>
          <p:spPr bwMode="auto">
            <a:xfrm>
              <a:off x="5067373" y="4430662"/>
              <a:ext cx="3622660" cy="2216321"/>
            </a:xfrm>
            <a:prstGeom prst="rect">
              <a:avLst/>
            </a:prstGeom>
            <a:noFill/>
            <a:ln w="9525">
              <a:solidFill>
                <a:schemeClr val="bg2"/>
              </a:solidFill>
              <a:miter lim="800000"/>
              <a:headEnd/>
              <a:tailEnd/>
            </a:ln>
          </p:spPr>
        </p:pic>
        <p:sp>
          <p:nvSpPr>
            <p:cNvPr id="58" name="Equal 57"/>
            <p:cNvSpPr/>
            <p:nvPr/>
          </p:nvSpPr>
          <p:spPr>
            <a:xfrm>
              <a:off x="4459457" y="5113605"/>
              <a:ext cx="450166" cy="407963"/>
            </a:xfrm>
            <a:prstGeom prst="mathEqua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3474718" y="3819377"/>
              <a:ext cx="2391507" cy="369332"/>
            </a:xfrm>
            <a:prstGeom prst="rect">
              <a:avLst/>
            </a:prstGeom>
            <a:solidFill>
              <a:schemeClr val="bg2"/>
            </a:solidFill>
          </p:spPr>
          <p:txBody>
            <a:bodyPr wrap="square" rtlCol="0">
              <a:spAutoFit/>
            </a:bodyPr>
            <a:lstStyle/>
            <a:p>
              <a:pPr algn="ctr"/>
              <a:r>
                <a:rPr lang="en-US" b="1" dirty="0" smtClean="0"/>
                <a:t>Forensic copy</a:t>
              </a:r>
              <a:endParaRPr lang="en-US" b="1" dirty="0"/>
            </a:p>
          </p:txBody>
        </p:sp>
      </p:grpSp>
      <p:pic>
        <p:nvPicPr>
          <p:cNvPr id="82947" name="Picture 3"/>
          <p:cNvPicPr>
            <a:picLocks noChangeAspect="1" noChangeArrowheads="1"/>
          </p:cNvPicPr>
          <p:nvPr>
            <p:custDataLst>
              <p:tags r:id="rId3"/>
            </p:custDataLst>
          </p:nvPr>
        </p:nvPicPr>
        <p:blipFill>
          <a:blip r:embed="rId8" cstate="print"/>
          <a:srcRect/>
          <a:stretch>
            <a:fillRect/>
          </a:stretch>
        </p:blipFill>
        <p:spPr bwMode="auto">
          <a:xfrm>
            <a:off x="1294667" y="3695767"/>
            <a:ext cx="6856382" cy="2730524"/>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20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2947"/>
                                        </p:tgtEl>
                                        <p:attrNameLst>
                                          <p:attrName>style.visibility</p:attrName>
                                        </p:attrNameLst>
                                      </p:cBhvr>
                                      <p:to>
                                        <p:strVal val="visible"/>
                                      </p:to>
                                    </p:set>
                                    <p:animEffect transition="in" filter="fade">
                                      <p:cBhvr>
                                        <p:cTn id="39" dur="2000"/>
                                        <p:tgtEl>
                                          <p:spTgt spid="8294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8595" name="Picture 3" descr="C:\Arkfeld\EDE Master Learning\a_graphicsandvideo\bigstock_Judge_Using_His_Gavel_3021360.jpg"/>
          <p:cNvPicPr>
            <a:picLocks noChangeAspect="1" noChangeArrowheads="1"/>
          </p:cNvPicPr>
          <p:nvPr>
            <p:custDataLst>
              <p:tags r:id="rId2"/>
            </p:custDataLst>
          </p:nvPr>
        </p:nvPicPr>
        <p:blipFill>
          <a:blip r:embed="rId7" cstate="print"/>
          <a:srcRect/>
          <a:stretch>
            <a:fillRect/>
          </a:stretch>
        </p:blipFill>
        <p:spPr bwMode="auto">
          <a:xfrm>
            <a:off x="6141838" y="1616147"/>
            <a:ext cx="2354904" cy="1575169"/>
          </a:xfrm>
          <a:prstGeom prst="rect">
            <a:avLst/>
          </a:prstGeom>
          <a:noFill/>
        </p:spPr>
      </p:pic>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Computer Forensics (cont.)</a:t>
            </a: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6829" y="1899775"/>
            <a:ext cx="4093535" cy="4253472"/>
          </a:xfrm>
        </p:spPr>
        <p:txBody>
          <a:bodyPr>
            <a:spAutoFit/>
          </a:bodyPr>
          <a:lstStyle/>
          <a:p>
            <a:r>
              <a:rPr lang="en-US" sz="2000" dirty="0" smtClean="0"/>
              <a:t>Request for forensic image generally requires a court order</a:t>
            </a:r>
          </a:p>
          <a:p>
            <a:pPr lvl="1"/>
            <a:r>
              <a:rPr lang="en-US" sz="2000" dirty="0" smtClean="0">
                <a:ea typeface="+mn-ea"/>
                <a:cs typeface="+mn-cs"/>
              </a:rPr>
              <a:t>Reasonable basis</a:t>
            </a:r>
          </a:p>
          <a:p>
            <a:pPr lvl="1"/>
            <a:r>
              <a:rPr lang="en-US" sz="2000" dirty="0" smtClean="0">
                <a:ea typeface="+mn-ea"/>
                <a:cs typeface="+mn-cs"/>
              </a:rPr>
              <a:t>Procedures</a:t>
            </a:r>
          </a:p>
          <a:p>
            <a:endParaRPr lang="en-US" sz="2000" dirty="0" smtClean="0"/>
          </a:p>
          <a:p>
            <a:r>
              <a:rPr lang="en-US" sz="2000" dirty="0" smtClean="0"/>
              <a:t>Analyzing and interpreting</a:t>
            </a:r>
          </a:p>
          <a:p>
            <a:endParaRPr lang="en-US" sz="2000" dirty="0" smtClean="0"/>
          </a:p>
          <a:p>
            <a:r>
              <a:rPr lang="en-US" sz="2000" dirty="0" smtClean="0"/>
              <a:t>Expert witness</a:t>
            </a:r>
          </a:p>
          <a:p>
            <a:endParaRPr lang="en-US" sz="2000" dirty="0" smtClean="0"/>
          </a:p>
          <a:p>
            <a:r>
              <a:rPr lang="en-US" sz="2000" dirty="0" smtClean="0"/>
              <a:t>Licensed required in some states</a:t>
            </a:r>
          </a:p>
          <a:p>
            <a:endParaRPr lang="en-US" dirty="0"/>
          </a:p>
        </p:txBody>
      </p:sp>
      <p:pic>
        <p:nvPicPr>
          <p:cNvPr id="238594" name="Picture 2"/>
          <p:cNvPicPr>
            <a:picLocks noChangeAspect="1" noChangeArrowheads="1"/>
          </p:cNvPicPr>
          <p:nvPr>
            <p:custDataLst>
              <p:tags r:id="rId3"/>
            </p:custDataLst>
          </p:nvPr>
        </p:nvPicPr>
        <p:blipFill>
          <a:blip r:embed="rId8" cstate="print"/>
          <a:srcRect/>
          <a:stretch>
            <a:fillRect/>
          </a:stretch>
        </p:blipFill>
        <p:spPr bwMode="auto">
          <a:xfrm>
            <a:off x="6587107" y="5103848"/>
            <a:ext cx="1431477" cy="1153361"/>
          </a:xfrm>
          <a:prstGeom prst="rect">
            <a:avLst/>
          </a:prstGeom>
          <a:noFill/>
          <a:ln w="9525">
            <a:noFill/>
            <a:miter lim="800000"/>
            <a:headEnd/>
            <a:tailEnd/>
          </a:ln>
        </p:spPr>
      </p:pic>
      <p:pic>
        <p:nvPicPr>
          <p:cNvPr id="238596" name="Picture 4" descr="C:\Arkfeld\EDE Master Learning\a_graphicsandvideo\bigstock_Woman_Testifying_1057389.jpg"/>
          <p:cNvPicPr>
            <a:picLocks noChangeAspect="1" noChangeArrowheads="1"/>
          </p:cNvPicPr>
          <p:nvPr>
            <p:custDataLst>
              <p:tags r:id="rId4"/>
            </p:custDataLst>
          </p:nvPr>
        </p:nvPicPr>
        <p:blipFill>
          <a:blip r:embed="rId9" cstate="print"/>
          <a:srcRect/>
          <a:stretch>
            <a:fillRect/>
          </a:stretch>
        </p:blipFill>
        <p:spPr bwMode="auto">
          <a:xfrm>
            <a:off x="6294474" y="3464441"/>
            <a:ext cx="2126512" cy="1417675"/>
          </a:xfrm>
          <a:prstGeom prst="rect">
            <a:avLst/>
          </a:prstGeom>
          <a:noFill/>
        </p:spPr>
      </p:pic>
      <p:cxnSp>
        <p:nvCxnSpPr>
          <p:cNvPr id="9" name="Straight Connector 8"/>
          <p:cNvCxnSpPr/>
          <p:nvPr/>
        </p:nvCxnSpPr>
        <p:spPr>
          <a:xfrm rot="16200000" flipH="1">
            <a:off x="2923953" y="3965943"/>
            <a:ext cx="4763387" cy="2126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Hashing – Verifying ESI</a:t>
            </a: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9750" y="2496929"/>
            <a:ext cx="3789947" cy="2105192"/>
          </a:xfrm>
        </p:spPr>
        <p:txBody>
          <a:bodyPr>
            <a:spAutoFit/>
          </a:bodyPr>
          <a:lstStyle/>
          <a:p>
            <a:pPr marL="0" indent="0">
              <a:buNone/>
            </a:pPr>
            <a:endParaRPr lang="en-US" sz="1800" dirty="0" smtClean="0"/>
          </a:p>
          <a:p>
            <a:pPr marL="0" indent="0">
              <a:buNone/>
            </a:pPr>
            <a:r>
              <a:rPr lang="en-US" sz="1800" dirty="0" smtClean="0"/>
              <a:t>“Hashing” is used to guarantee the authenticity of an original data set and can be used as a digital equivalent of the Bates stamp used in paper document production.”</a:t>
            </a:r>
          </a:p>
          <a:p>
            <a:endParaRPr lang="en-US" sz="1600" dirty="0" smtClean="0"/>
          </a:p>
        </p:txBody>
      </p:sp>
      <p:pic>
        <p:nvPicPr>
          <p:cNvPr id="6" name="Picture 2"/>
          <p:cNvPicPr>
            <a:picLocks noChangeAspect="1" noChangeArrowheads="1"/>
          </p:cNvPicPr>
          <p:nvPr>
            <p:custDataLst>
              <p:tags r:id="rId2"/>
            </p:custDataLst>
          </p:nvPr>
        </p:nvPicPr>
        <p:blipFill>
          <a:blip r:embed="rId7" cstate="print"/>
          <a:srcRect/>
          <a:stretch>
            <a:fillRect/>
          </a:stretch>
        </p:blipFill>
        <p:spPr bwMode="auto">
          <a:xfrm>
            <a:off x="-11921889" y="11538284"/>
            <a:ext cx="4522875" cy="3409656"/>
          </a:xfrm>
          <a:prstGeom prst="rect">
            <a:avLst/>
          </a:prstGeom>
          <a:noFill/>
          <a:ln w="9525">
            <a:noFill/>
            <a:miter lim="800000"/>
            <a:headEnd/>
            <a:tailEnd/>
          </a:ln>
        </p:spPr>
      </p:pic>
      <p:grpSp>
        <p:nvGrpSpPr>
          <p:cNvPr id="4" name="Group 21"/>
          <p:cNvGrpSpPr/>
          <p:nvPr>
            <p:custDataLst>
              <p:tags r:id="rId3"/>
            </p:custDataLst>
          </p:nvPr>
        </p:nvGrpSpPr>
        <p:grpSpPr>
          <a:xfrm>
            <a:off x="4516653" y="1288473"/>
            <a:ext cx="4259180" cy="2991076"/>
            <a:chOff x="4150893" y="1371600"/>
            <a:chExt cx="4259180" cy="2991076"/>
          </a:xfrm>
        </p:grpSpPr>
        <p:pic>
          <p:nvPicPr>
            <p:cNvPr id="7" name="Picture 4" descr="hash2"/>
            <p:cNvPicPr>
              <a:picLocks noChangeAspect="1" noChangeArrowheads="1"/>
            </p:cNvPicPr>
            <p:nvPr/>
          </p:nvPicPr>
          <p:blipFill>
            <a:blip r:embed="rId8" cstate="print"/>
            <a:srcRect/>
            <a:stretch>
              <a:fillRect/>
            </a:stretch>
          </p:blipFill>
          <p:spPr bwMode="auto">
            <a:xfrm>
              <a:off x="4150893" y="1756608"/>
              <a:ext cx="3392907" cy="2186311"/>
            </a:xfrm>
            <a:prstGeom prst="rect">
              <a:avLst/>
            </a:prstGeom>
            <a:noFill/>
            <a:ln w="6350">
              <a:solidFill>
                <a:schemeClr val="bg1">
                  <a:alpha val="0"/>
                </a:schemeClr>
              </a:solidFill>
            </a:ln>
          </p:spPr>
        </p:pic>
        <p:sp>
          <p:nvSpPr>
            <p:cNvPr id="8" name="Rectangle 3"/>
            <p:cNvSpPr>
              <a:spLocks noChangeArrowheads="1"/>
            </p:cNvSpPr>
            <p:nvPr/>
          </p:nvSpPr>
          <p:spPr bwMode="auto">
            <a:xfrm>
              <a:off x="4174957" y="3901011"/>
              <a:ext cx="4235116" cy="461665"/>
            </a:xfrm>
            <a:prstGeom prst="rect">
              <a:avLst/>
            </a:prstGeom>
            <a:noFill/>
            <a:ln w="6350">
              <a:solidFill>
                <a:schemeClr val="bg1">
                  <a:alpha val="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ea typeface="Times New Roman" pitchFamily="18" charset="0"/>
                </a:rPr>
                <a:t>Source:</a:t>
              </a:r>
              <a:r>
                <a:rPr kumimoji="0" lang="en-US" sz="800" b="0" i="0" u="none" strike="noStrike" cap="none" normalizeH="0" baseline="0" dirty="0" smtClean="0">
                  <a:ln>
                    <a:noFill/>
                  </a:ln>
                  <a:solidFill>
                    <a:srgbClr val="000000"/>
                  </a:solidFill>
                  <a:effectLst/>
                  <a:latin typeface="Arial" pitchFamily="34" charset="0"/>
                  <a:ea typeface="Times New Roman" pitchFamily="18" charset="0"/>
                </a:rPr>
                <a:t>  Wikipedia,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34" charset="0"/>
                  <a:ea typeface="Times New Roman" pitchFamily="18" charset="0"/>
                </a:rPr>
                <a:t>Cryptographic hash function,</a:t>
              </a:r>
              <a:r>
                <a:rPr kumimoji="0" lang="en-US" sz="800" b="0" i="0" u="none" strike="noStrike" cap="none" normalizeH="0" baseline="0" dirty="0" smtClean="0">
                  <a:ln>
                    <a:noFill/>
                  </a:ln>
                  <a:solidFill>
                    <a:srgbClr val="000000"/>
                  </a:solidFill>
                  <a:effectLst/>
                  <a:latin typeface="Arial" pitchFamily="34" charset="0"/>
                  <a:ea typeface="Times New Roman" pitchFamily="18" charset="0"/>
                </a:rPr>
                <a:t> at http://en.wikipedia.org/wiki/Cryptographic_hash_function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Times New Roman" pitchFamily="18" charset="0"/>
                </a:rPr>
                <a:t>(last visited June 23, 2010).</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4174958" y="1371600"/>
              <a:ext cx="2069431" cy="369332"/>
            </a:xfrm>
            <a:prstGeom prst="rect">
              <a:avLst/>
            </a:prstGeom>
            <a:solidFill>
              <a:schemeClr val="bg1"/>
            </a:solidFill>
            <a:ln w="6350">
              <a:solidFill>
                <a:schemeClr val="bg1">
                  <a:alpha val="0"/>
                </a:schemeClr>
              </a:solidFill>
            </a:ln>
          </p:spPr>
          <p:txBody>
            <a:bodyPr wrap="square" rtlCol="0">
              <a:spAutoFit/>
            </a:bodyPr>
            <a:lstStyle/>
            <a:p>
              <a:r>
                <a:rPr lang="en-US" b="1" dirty="0" smtClean="0">
                  <a:solidFill>
                    <a:srgbClr val="C00000"/>
                  </a:solidFill>
                </a:rPr>
                <a:t>File level</a:t>
              </a:r>
              <a:endParaRPr lang="en-US" b="1" dirty="0">
                <a:solidFill>
                  <a:srgbClr val="C00000"/>
                </a:solidFill>
              </a:endParaRPr>
            </a:p>
          </p:txBody>
        </p:sp>
      </p:grpSp>
      <p:cxnSp>
        <p:nvCxnSpPr>
          <p:cNvPr id="24" name="Straight Connector 23"/>
          <p:cNvCxnSpPr/>
          <p:nvPr/>
        </p:nvCxnSpPr>
        <p:spPr>
          <a:xfrm flipV="1">
            <a:off x="3983365" y="4331824"/>
            <a:ext cx="4920916" cy="12032"/>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22"/>
          <p:cNvGrpSpPr/>
          <p:nvPr>
            <p:custDataLst>
              <p:tags r:id="rId4"/>
            </p:custDataLst>
          </p:nvPr>
        </p:nvGrpSpPr>
        <p:grpSpPr>
          <a:xfrm>
            <a:off x="4162926" y="4415589"/>
            <a:ext cx="4459703" cy="2257347"/>
            <a:chOff x="4162926" y="4415589"/>
            <a:chExt cx="4459703" cy="2257347"/>
          </a:xfrm>
        </p:grpSpPr>
        <p:sp>
          <p:nvSpPr>
            <p:cNvPr id="10" name="TextBox 9"/>
            <p:cNvSpPr txBox="1"/>
            <p:nvPr/>
          </p:nvSpPr>
          <p:spPr>
            <a:xfrm>
              <a:off x="4162926" y="4415589"/>
              <a:ext cx="1338828" cy="369332"/>
            </a:xfrm>
            <a:prstGeom prst="rect">
              <a:avLst/>
            </a:prstGeom>
            <a:solidFill>
              <a:schemeClr val="bg1"/>
            </a:solidFill>
          </p:spPr>
          <p:txBody>
            <a:bodyPr wrap="none" rtlCol="0">
              <a:spAutoFit/>
            </a:bodyPr>
            <a:lstStyle/>
            <a:p>
              <a:r>
                <a:rPr lang="en-US" b="1" dirty="0" smtClean="0">
                  <a:solidFill>
                    <a:srgbClr val="C00000"/>
                  </a:solidFill>
                </a:rPr>
                <a:t>Drive level</a:t>
              </a:r>
              <a:endParaRPr lang="en-US" b="1" dirty="0">
                <a:solidFill>
                  <a:srgbClr val="C00000"/>
                </a:solidFill>
              </a:endParaRPr>
            </a:p>
          </p:txBody>
        </p:sp>
        <p:grpSp>
          <p:nvGrpSpPr>
            <p:cNvPr id="15" name="Group 27"/>
            <p:cNvGrpSpPr/>
            <p:nvPr/>
          </p:nvGrpSpPr>
          <p:grpSpPr>
            <a:xfrm>
              <a:off x="4235115" y="4860759"/>
              <a:ext cx="4387514" cy="1812177"/>
              <a:chOff x="4102768" y="4788569"/>
              <a:chExt cx="4387514" cy="1812177"/>
            </a:xfrm>
          </p:grpSpPr>
          <p:pic>
            <p:nvPicPr>
              <p:cNvPr id="11" name="Picture 2" descr="C:\Arkfeld\EDE Master Learning\a_graphicsandvideo\bigstock_Bare_Drive_145315.jpg"/>
              <p:cNvPicPr>
                <a:picLocks noChangeAspect="1" noChangeArrowheads="1"/>
              </p:cNvPicPr>
              <p:nvPr/>
            </p:nvPicPr>
            <p:blipFill>
              <a:blip r:embed="rId9" cstate="print"/>
              <a:srcRect/>
              <a:stretch>
                <a:fillRect/>
              </a:stretch>
            </p:blipFill>
            <p:spPr bwMode="auto">
              <a:xfrm>
                <a:off x="4272772" y="4800601"/>
                <a:ext cx="1199471" cy="1168818"/>
              </a:xfrm>
              <a:prstGeom prst="rect">
                <a:avLst/>
              </a:prstGeom>
              <a:noFill/>
            </p:spPr>
          </p:pic>
          <p:pic>
            <p:nvPicPr>
              <p:cNvPr id="12" name="Picture 2" descr="C:\Arkfeld\EDE Master Learning\a_graphicsandvideo\bigstock_Bare_Drive_145315.jpg"/>
              <p:cNvPicPr>
                <a:picLocks noChangeAspect="1" noChangeArrowheads="1"/>
              </p:cNvPicPr>
              <p:nvPr/>
            </p:nvPicPr>
            <p:blipFill>
              <a:blip r:embed="rId9" cstate="print"/>
              <a:srcRect/>
              <a:stretch>
                <a:fillRect/>
              </a:stretch>
            </p:blipFill>
            <p:spPr bwMode="auto">
              <a:xfrm>
                <a:off x="6771329" y="4820652"/>
                <a:ext cx="1199471" cy="1168818"/>
              </a:xfrm>
              <a:prstGeom prst="rect">
                <a:avLst/>
              </a:prstGeom>
              <a:noFill/>
            </p:spPr>
          </p:pic>
          <p:sp>
            <p:nvSpPr>
              <p:cNvPr id="13" name="TextBox 12"/>
              <p:cNvSpPr txBox="1"/>
              <p:nvPr/>
            </p:nvSpPr>
            <p:spPr>
              <a:xfrm>
                <a:off x="4102768" y="5823284"/>
                <a:ext cx="1804736" cy="769441"/>
              </a:xfrm>
              <a:prstGeom prst="rect">
                <a:avLst/>
              </a:prstGeom>
              <a:solidFill>
                <a:schemeClr val="accent2"/>
              </a:solidFill>
            </p:spPr>
            <p:txBody>
              <a:bodyPr wrap="square" rtlCol="0">
                <a:spAutoFit/>
              </a:bodyPr>
              <a:lstStyle/>
              <a:p>
                <a:r>
                  <a:rPr lang="en-US" sz="1100" dirty="0" smtClean="0">
                    <a:solidFill>
                      <a:schemeClr val="bg1">
                        <a:lumMod val="95000"/>
                      </a:schemeClr>
                    </a:solidFill>
                  </a:rPr>
                  <a:t>Hash sum</a:t>
                </a:r>
              </a:p>
              <a:p>
                <a:r>
                  <a:rPr lang="en-US" sz="1100" dirty="0" smtClean="0">
                    <a:solidFill>
                      <a:schemeClr val="bg1">
                        <a:lumMod val="95000"/>
                      </a:schemeClr>
                    </a:solidFill>
                  </a:rPr>
                  <a:t>M76H%V&amp;&amp;9BQHTR9B HGTY834IL0NH5223FFW3XSG65</a:t>
                </a:r>
                <a:endParaRPr lang="en-US" sz="1100" dirty="0">
                  <a:solidFill>
                    <a:schemeClr val="bg1">
                      <a:lumMod val="95000"/>
                    </a:schemeClr>
                  </a:solidFill>
                </a:endParaRPr>
              </a:p>
            </p:txBody>
          </p:sp>
          <p:sp>
            <p:nvSpPr>
              <p:cNvPr id="14" name="TextBox 13"/>
              <p:cNvSpPr txBox="1"/>
              <p:nvPr/>
            </p:nvSpPr>
            <p:spPr>
              <a:xfrm>
                <a:off x="6553200" y="5831305"/>
                <a:ext cx="1804736" cy="769441"/>
              </a:xfrm>
              <a:prstGeom prst="rect">
                <a:avLst/>
              </a:prstGeom>
              <a:solidFill>
                <a:schemeClr val="accent2"/>
              </a:solidFill>
            </p:spPr>
            <p:txBody>
              <a:bodyPr wrap="square" rtlCol="0">
                <a:spAutoFit/>
              </a:bodyPr>
              <a:lstStyle/>
              <a:p>
                <a:r>
                  <a:rPr lang="en-US" sz="1100" dirty="0" smtClean="0">
                    <a:solidFill>
                      <a:schemeClr val="bg1">
                        <a:lumMod val="95000"/>
                      </a:schemeClr>
                    </a:solidFill>
                  </a:rPr>
                  <a:t>Hash sum</a:t>
                </a:r>
              </a:p>
              <a:p>
                <a:r>
                  <a:rPr lang="en-US" sz="1100" dirty="0" smtClean="0">
                    <a:solidFill>
                      <a:schemeClr val="bg1">
                        <a:lumMod val="95000"/>
                      </a:schemeClr>
                    </a:solidFill>
                  </a:rPr>
                  <a:t>M76H%V&amp;&amp;9BQHTR9B HGTY834IL0NH5223FFW3XSG65</a:t>
                </a:r>
                <a:endParaRPr lang="en-US" sz="1100" dirty="0">
                  <a:solidFill>
                    <a:schemeClr val="bg1">
                      <a:lumMod val="95000"/>
                    </a:schemeClr>
                  </a:solidFill>
                </a:endParaRPr>
              </a:p>
            </p:txBody>
          </p:sp>
          <p:cxnSp>
            <p:nvCxnSpPr>
              <p:cNvPr id="16" name="Straight Connector 15"/>
              <p:cNvCxnSpPr/>
              <p:nvPr/>
            </p:nvCxnSpPr>
            <p:spPr>
              <a:xfrm>
                <a:off x="6051884" y="6160168"/>
                <a:ext cx="312821" cy="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7873" y="6312568"/>
                <a:ext cx="312821" cy="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74958" y="4788569"/>
                <a:ext cx="2069431" cy="307777"/>
              </a:xfrm>
              <a:prstGeom prst="rect">
                <a:avLst/>
              </a:prstGeom>
              <a:noFill/>
            </p:spPr>
            <p:txBody>
              <a:bodyPr wrap="square" rtlCol="0">
                <a:spAutoFit/>
              </a:bodyPr>
              <a:lstStyle/>
              <a:p>
                <a:r>
                  <a:rPr lang="en-US" sz="1400" dirty="0" smtClean="0">
                    <a:solidFill>
                      <a:schemeClr val="bg1"/>
                    </a:solidFill>
                  </a:rPr>
                  <a:t>Original or source drive</a:t>
                </a:r>
                <a:endParaRPr lang="en-US" sz="1400" dirty="0">
                  <a:solidFill>
                    <a:schemeClr val="bg1"/>
                  </a:solidFill>
                </a:endParaRPr>
              </a:p>
            </p:txBody>
          </p:sp>
          <p:sp>
            <p:nvSpPr>
              <p:cNvPr id="21" name="TextBox 20"/>
              <p:cNvSpPr txBox="1"/>
              <p:nvPr/>
            </p:nvSpPr>
            <p:spPr>
              <a:xfrm>
                <a:off x="6420851" y="4794553"/>
                <a:ext cx="2069431" cy="307777"/>
              </a:xfrm>
              <a:prstGeom prst="rect">
                <a:avLst/>
              </a:prstGeom>
              <a:noFill/>
            </p:spPr>
            <p:txBody>
              <a:bodyPr wrap="square" rtlCol="0">
                <a:spAutoFit/>
              </a:bodyPr>
              <a:lstStyle/>
              <a:p>
                <a:r>
                  <a:rPr lang="en-US" sz="1400" dirty="0" smtClean="0">
                    <a:solidFill>
                      <a:schemeClr val="bg1"/>
                    </a:solidFill>
                  </a:rPr>
                  <a:t>Copied or target drive</a:t>
                </a:r>
                <a:endParaRPr lang="en-US" sz="1400" dirty="0">
                  <a:solidFill>
                    <a:schemeClr val="bg1"/>
                  </a:solidFill>
                </a:endParaRPr>
              </a:p>
            </p:txBody>
          </p:sp>
          <p:cxnSp>
            <p:nvCxnSpPr>
              <p:cNvPr id="26" name="Straight Connector 25"/>
              <p:cNvCxnSpPr/>
              <p:nvPr/>
            </p:nvCxnSpPr>
            <p:spPr>
              <a:xfrm>
                <a:off x="6047873" y="5325979"/>
                <a:ext cx="312821" cy="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43862" y="5478379"/>
                <a:ext cx="312821" cy="0"/>
              </a:xfrm>
              <a:prstGeom prst="line">
                <a:avLst/>
              </a:prstGeom>
              <a:ln w="60325">
                <a:solidFill>
                  <a:schemeClr val="bg2"/>
                </a:solidFill>
              </a:ln>
            </p:spPr>
            <p:style>
              <a:lnRef idx="1">
                <a:schemeClr val="accent1"/>
              </a:lnRef>
              <a:fillRef idx="0">
                <a:schemeClr val="accent1"/>
              </a:fillRef>
              <a:effectRef idx="0">
                <a:schemeClr val="accent1"/>
              </a:effectRef>
              <a:fontRef idx="minor">
                <a:schemeClr val="tx1"/>
              </a:fontRef>
            </p:style>
          </p:cxnSp>
        </p:grpSp>
      </p:grpSp>
      <p:cxnSp>
        <p:nvCxnSpPr>
          <p:cNvPr id="29" name="Straight Connector 28"/>
          <p:cNvCxnSpPr/>
          <p:nvPr/>
        </p:nvCxnSpPr>
        <p:spPr>
          <a:xfrm rot="16200000" flipH="1">
            <a:off x="1252960" y="4106118"/>
            <a:ext cx="5457463" cy="46299"/>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3600" dirty="0" smtClean="0">
                <a:solidFill>
                  <a:schemeClr val="accent2"/>
                </a:solidFill>
                <a:effectLst>
                  <a:outerShdw blurRad="38100" dist="38100" dir="2700000" algn="tl">
                    <a:srgbClr val="000000">
                      <a:alpha val="43137"/>
                    </a:srgbClr>
                  </a:outerShdw>
                </a:effectLst>
              </a:rPr>
              <a:t>Question</a:t>
            </a:r>
            <a:endParaRPr lang="en-US" sz="3600" dirty="0"/>
          </a:p>
        </p:txBody>
      </p:sp>
      <p:sp>
        <p:nvSpPr>
          <p:cNvPr id="4" name="Content Placeholder 3"/>
          <p:cNvSpPr>
            <a:spLocks noGrp="1"/>
          </p:cNvSpPr>
          <p:nvPr>
            <p:ph idx="1"/>
          </p:nvPr>
        </p:nvSpPr>
        <p:spPr/>
        <p:txBody>
          <a:bodyPr/>
          <a:lstStyle/>
          <a:p>
            <a:pPr>
              <a:buNone/>
            </a:pPr>
            <a:r>
              <a:rPr lang="en-US" sz="2400" dirty="0" smtClean="0"/>
              <a:t>Which statement is correct?</a:t>
            </a:r>
          </a:p>
          <a:p>
            <a:pPr>
              <a:buNone/>
            </a:pPr>
            <a:r>
              <a:rPr lang="en-US" sz="2400" dirty="0" smtClean="0"/>
              <a:t>1) A "backup" copy of a hard drive will copy deleted information for restoration.</a:t>
            </a:r>
          </a:p>
          <a:p>
            <a:pPr>
              <a:buNone/>
            </a:pPr>
            <a:r>
              <a:rPr lang="en-US" sz="2400" dirty="0" smtClean="0"/>
              <a:t>2) A forensic copy of a hard drive will copy only "active" files for examination.</a:t>
            </a:r>
          </a:p>
          <a:p>
            <a:pPr>
              <a:buNone/>
            </a:pPr>
            <a:r>
              <a:rPr lang="en-US" sz="2400" dirty="0" smtClean="0"/>
              <a:t>3) Hashing is used to determine the date a computer file was created.</a:t>
            </a:r>
          </a:p>
          <a:p>
            <a:pPr>
              <a:buNone/>
            </a:pPr>
            <a:r>
              <a:rPr lang="en-US" sz="2400" dirty="0" smtClean="0"/>
              <a:t>4) A "mirror" image will copy data from the unallocated space of a hard drive and other residual data to another storage media. </a:t>
            </a:r>
            <a:endParaRPr lang="en-US" sz="2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Agenda</a:t>
            </a:r>
            <a:r>
              <a:rPr lang="en-US" dirty="0" smtClean="0"/>
              <a:t/>
            </a:r>
            <a:br>
              <a:rPr lang="en-US" dirty="0" smtClean="0"/>
            </a:br>
            <a:endParaRPr lang="en-US" dirty="0"/>
          </a:p>
        </p:txBody>
      </p:sp>
      <p:sp>
        <p:nvSpPr>
          <p:cNvPr id="5" name="Content Placeholder 4"/>
          <p:cNvSpPr>
            <a:spLocks noGrp="1"/>
          </p:cNvSpPr>
          <p:nvPr>
            <p:ph idx="1"/>
          </p:nvPr>
        </p:nvSpPr>
        <p:spPr>
          <a:xfrm>
            <a:off x="485335" y="1696117"/>
            <a:ext cx="4058529" cy="2999936"/>
          </a:xfrm>
        </p:spPr>
        <p:txBody>
          <a:bodyPr/>
          <a:lstStyle/>
          <a:p>
            <a:pPr marL="463550" indent="-463550">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solidFill>
                  <a:schemeClr val="bg1">
                    <a:lumMod val="75000"/>
                  </a:schemeClr>
                </a:solidFill>
              </a:rPr>
              <a:t>What is Computer Forensics and Why is it important?</a:t>
            </a:r>
          </a:p>
          <a:p>
            <a:pPr indent="398463" fontAlgn="auto">
              <a:spcBef>
                <a:spcPts val="0"/>
              </a:spcBef>
              <a:spcAft>
                <a:spcPts val="0"/>
              </a:spcAft>
              <a:buFont typeface="Arial" pitchFamily="34" charset="0"/>
              <a:buChar char="•"/>
              <a:defRPr/>
            </a:pPr>
            <a:endParaRPr lang="en-US" sz="2000" dirty="0" smtClean="0">
              <a:solidFill>
                <a:schemeClr val="bg1">
                  <a:lumMod val="75000"/>
                </a:schemeClr>
              </a:solidFill>
            </a:endParaRPr>
          </a:p>
          <a:p>
            <a:pPr indent="398463" fontAlgn="auto">
              <a:spcBef>
                <a:spcPts val="0"/>
              </a:spcBef>
              <a:spcAft>
                <a:spcPts val="0"/>
              </a:spcAft>
              <a:buFont typeface="Arial" pitchFamily="34" charset="0"/>
              <a:buChar char="•"/>
              <a:defRPr/>
            </a:pPr>
            <a:r>
              <a:rPr lang="en-US" sz="2000" dirty="0" smtClean="0">
                <a:solidFill>
                  <a:schemeClr val="bg1">
                    <a:lumMod val="75000"/>
                  </a:schemeClr>
                </a:solidFill>
              </a:rPr>
              <a:t>Computer Forensic Image,  Active Files Backup and Hashing</a:t>
            </a:r>
          </a:p>
          <a:p>
            <a:pPr indent="398463" fontAlgn="auto">
              <a:spcBef>
                <a:spcPts val="0"/>
              </a:spcBef>
              <a:spcAft>
                <a:spcPts val="0"/>
              </a:spcAft>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Creating, Deleting and Recovering ESI</a:t>
            </a:r>
          </a:p>
          <a:p>
            <a:pPr indent="398463" fontAlgn="auto">
              <a:spcBef>
                <a:spcPts val="0"/>
              </a:spcBef>
              <a:spcAft>
                <a:spcPts val="0"/>
              </a:spcAft>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Anti-computer Forensics</a:t>
            </a:r>
          </a:p>
          <a:p>
            <a:pPr indent="398463" fontAlgn="auto">
              <a:spcBef>
                <a:spcPts val="0"/>
              </a:spcBef>
              <a:spcAft>
                <a:spcPts val="0"/>
              </a:spcAft>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Alteration of ESI</a:t>
            </a:r>
          </a:p>
          <a:p>
            <a:endParaRPr lang="en-US" sz="2000" dirty="0"/>
          </a:p>
        </p:txBody>
      </p:sp>
      <p:pic>
        <p:nvPicPr>
          <p:cNvPr id="6" name="Picture 2" descr="C:\Arkfeld\EDE Master Learning\a_graphicsandvideo\bigstockphoto_Hard_Disc_Investigation_1498130.jpg"/>
          <p:cNvPicPr>
            <a:picLocks noChangeAspect="1" noChangeArrowheads="1"/>
          </p:cNvPicPr>
          <p:nvPr>
            <p:custDataLst>
              <p:tags r:id="rId1"/>
            </p:custDataLst>
          </p:nvPr>
        </p:nvPicPr>
        <p:blipFill>
          <a:blip r:embed="rId4" cstate="print"/>
          <a:srcRect/>
          <a:stretch>
            <a:fillRect/>
          </a:stretch>
        </p:blipFill>
        <p:spPr bwMode="auto">
          <a:xfrm>
            <a:off x="5542671" y="2328894"/>
            <a:ext cx="3179739" cy="2098516"/>
          </a:xfrm>
          <a:prstGeom prst="rect">
            <a:avLst/>
          </a:prstGeom>
          <a:noFill/>
        </p:spPr>
      </p:pic>
      <p:cxnSp>
        <p:nvCxnSpPr>
          <p:cNvPr id="8" name="Straight Connector 7"/>
          <p:cNvCxnSpPr/>
          <p:nvPr/>
        </p:nvCxnSpPr>
        <p:spPr>
          <a:xfrm flipH="1">
            <a:off x="4994031" y="1617785"/>
            <a:ext cx="1" cy="436098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518"/>
            <a:ext cx="8686800" cy="1143000"/>
          </a:xfrm>
        </p:spPr>
        <p:txBody>
          <a:bodyPr>
            <a:noAutofit/>
          </a:bodyPr>
          <a:lstStyle/>
          <a:p>
            <a:pPr algn="l"/>
            <a:r>
              <a:rPr lang="en-US" sz="3600" dirty="0" smtClean="0">
                <a:solidFill>
                  <a:srgbClr val="C00000"/>
                </a:solidFill>
                <a:effectLst>
                  <a:outerShdw blurRad="38100" dist="38100" dir="2700000" algn="tl">
                    <a:srgbClr val="000000">
                      <a:alpha val="43137"/>
                    </a:srgbClr>
                  </a:outerShdw>
                </a:effectLst>
              </a:rPr>
              <a:t>IP Case Example – Without Digital Forensics</a:t>
            </a: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400" dirty="0"/>
              <a:t>7/14 (evening</a:t>
            </a:r>
            <a:r>
              <a:rPr lang="en-US" sz="2400" dirty="0" smtClean="0"/>
              <a:t>) Human Resource Department receives email from EE indicating he/she wants </a:t>
            </a:r>
            <a:r>
              <a:rPr lang="en-US" sz="2400" dirty="0"/>
              <a:t>to meet with </a:t>
            </a:r>
            <a:r>
              <a:rPr lang="en-US" sz="2400" dirty="0" smtClean="0"/>
              <a:t>boss the next day</a:t>
            </a:r>
          </a:p>
          <a:p>
            <a:pPr marL="0" indent="0">
              <a:buNone/>
            </a:pPr>
            <a:endParaRPr lang="en-US" sz="2400" dirty="0"/>
          </a:p>
          <a:p>
            <a:r>
              <a:rPr lang="en-US" sz="2400" dirty="0" smtClean="0"/>
              <a:t>7/15 </a:t>
            </a:r>
            <a:r>
              <a:rPr lang="en-US" sz="2400" dirty="0"/>
              <a:t>Terminates </a:t>
            </a:r>
            <a:r>
              <a:rPr lang="en-US" sz="2400" dirty="0" smtClean="0"/>
              <a:t>employment</a:t>
            </a:r>
            <a:endParaRPr lang="en-US" sz="2400" dirty="0"/>
          </a:p>
        </p:txBody>
      </p:sp>
      <p:sp>
        <p:nvSpPr>
          <p:cNvPr id="6" name="TextBox 5"/>
          <p:cNvSpPr txBox="1"/>
          <p:nvPr/>
        </p:nvSpPr>
        <p:spPr>
          <a:xfrm>
            <a:off x="99750" y="6417427"/>
            <a:ext cx="1645920" cy="374073"/>
          </a:xfrm>
          <a:prstGeom prst="rect">
            <a:avLst/>
          </a:prstGeom>
          <a:solidFill>
            <a:schemeClr val="bg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116993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a:xfrm>
            <a:off x="285424" y="387928"/>
            <a:ext cx="7543800" cy="1143000"/>
          </a:xfrm>
        </p:spPr>
        <p:txBody>
          <a:bodyPr>
            <a:noAutofit/>
          </a:bodyPr>
          <a:lstStyle/>
          <a:p>
            <a:pPr algn="l"/>
            <a:r>
              <a:rPr lang="en-US" sz="3600" dirty="0" smtClean="0">
                <a:solidFill>
                  <a:srgbClr val="C00000"/>
                </a:solidFill>
                <a:effectLst>
                  <a:outerShdw blurRad="38100" dist="38100" dir="2700000" algn="tl">
                    <a:srgbClr val="000000">
                      <a:alpha val="43137"/>
                    </a:srgbClr>
                  </a:outerShdw>
                </a:effectLst>
              </a:rPr>
              <a:t>IP Case – With Computer Forensics</a:t>
            </a:r>
            <a:endParaRPr lang="en-US" sz="3600" dirty="0">
              <a:solidFill>
                <a:srgbClr val="C00000"/>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930965" y="1828800"/>
            <a:ext cx="8229600" cy="4495800"/>
          </a:xfrm>
        </p:spPr>
        <p:txBody>
          <a:bodyPr>
            <a:normAutofit lnSpcReduction="10000"/>
          </a:bodyPr>
          <a:lstStyle/>
          <a:p>
            <a:r>
              <a:rPr lang="en-US" sz="2400" dirty="0"/>
              <a:t>6</a:t>
            </a:r>
            <a:r>
              <a:rPr lang="en-US" sz="2400" dirty="0" smtClean="0"/>
              <a:t>/6  Warm </a:t>
            </a:r>
            <a:r>
              <a:rPr lang="en-US" sz="2400" dirty="0" err="1" smtClean="0"/>
              <a:t>fuzzies</a:t>
            </a:r>
            <a:r>
              <a:rPr lang="en-US" sz="2400" dirty="0" smtClean="0"/>
              <a:t> re: business r/ship (gmail)</a:t>
            </a:r>
          </a:p>
          <a:p>
            <a:r>
              <a:rPr lang="en-US" sz="2400" dirty="0"/>
              <a:t>6</a:t>
            </a:r>
            <a:r>
              <a:rPr lang="en-US" sz="2400" dirty="0" smtClean="0"/>
              <a:t>/11 Go to social event together (gmail)</a:t>
            </a:r>
          </a:p>
          <a:p>
            <a:r>
              <a:rPr lang="en-US" sz="2400" dirty="0"/>
              <a:t>6</a:t>
            </a:r>
            <a:r>
              <a:rPr lang="en-US" sz="2400" dirty="0" smtClean="0"/>
              <a:t>/15 Forwards resume to competitor (gmail)</a:t>
            </a:r>
          </a:p>
          <a:p>
            <a:r>
              <a:rPr lang="en-US" sz="2400" dirty="0"/>
              <a:t>6</a:t>
            </a:r>
            <a:r>
              <a:rPr lang="en-US" sz="2400" dirty="0" smtClean="0"/>
              <a:t>/17 Competitor invites EE to meeting on 6/19 (gmail)</a:t>
            </a:r>
          </a:p>
          <a:p>
            <a:r>
              <a:rPr lang="en-US" sz="2400" dirty="0"/>
              <a:t>6</a:t>
            </a:r>
            <a:r>
              <a:rPr lang="en-US" sz="2400" dirty="0" smtClean="0"/>
              <a:t>/19 EE attends meeting at competitor office (gmail)</a:t>
            </a:r>
          </a:p>
          <a:p>
            <a:r>
              <a:rPr lang="en-US" sz="2400" dirty="0"/>
              <a:t>6</a:t>
            </a:r>
            <a:r>
              <a:rPr lang="en-US" sz="2400" dirty="0" smtClean="0"/>
              <a:t>/20 (Sat) Install 1TB Backup storage device (USB)</a:t>
            </a:r>
          </a:p>
          <a:p>
            <a:r>
              <a:rPr lang="en-US" sz="2400" dirty="0" smtClean="0"/>
              <a:t>6/20 </a:t>
            </a:r>
            <a:r>
              <a:rPr lang="en-US" sz="2400" dirty="0"/>
              <a:t>Accesses company projects on server(recent)</a:t>
            </a:r>
            <a:endParaRPr lang="en-US" sz="2400" dirty="0" smtClean="0"/>
          </a:p>
          <a:p>
            <a:r>
              <a:rPr lang="en-US" sz="2400" dirty="0" smtClean="0"/>
              <a:t>6/20 (eve) Accesses company projects on server(recent)</a:t>
            </a:r>
          </a:p>
          <a:p>
            <a:r>
              <a:rPr lang="en-US" sz="2400" dirty="0" smtClean="0"/>
              <a:t>6/20 (eve) Goes </a:t>
            </a:r>
            <a:r>
              <a:rPr lang="en-US" sz="2400" dirty="0"/>
              <a:t>to Google documents </a:t>
            </a:r>
            <a:r>
              <a:rPr lang="en-US" sz="2400" dirty="0" smtClean="0"/>
              <a:t>account (cookie)</a:t>
            </a:r>
          </a:p>
          <a:p>
            <a:r>
              <a:rPr lang="en-US" sz="2400" dirty="0"/>
              <a:t>6</a:t>
            </a:r>
            <a:r>
              <a:rPr lang="en-US" sz="2400" dirty="0" smtClean="0"/>
              <a:t>/21 Apple computer in EE possession (deleted email)</a:t>
            </a:r>
          </a:p>
          <a:p>
            <a:r>
              <a:rPr lang="en-US" sz="2400" dirty="0"/>
              <a:t>6</a:t>
            </a:r>
            <a:r>
              <a:rPr lang="en-US" sz="2400" dirty="0" smtClean="0"/>
              <a:t>/22 Project files sent to competitor (gmail)</a:t>
            </a:r>
            <a:endParaRPr lang="en-US" sz="2400" dirty="0"/>
          </a:p>
          <a:p>
            <a:endParaRPr lang="en-US" sz="2400" dirty="0" smtClean="0"/>
          </a:p>
          <a:p>
            <a:endParaRPr lang="en-US" dirty="0"/>
          </a:p>
        </p:txBody>
      </p:sp>
      <p:sp>
        <p:nvSpPr>
          <p:cNvPr id="4" name="TextBox 3"/>
          <p:cNvSpPr txBox="1"/>
          <p:nvPr/>
        </p:nvSpPr>
        <p:spPr>
          <a:xfrm>
            <a:off x="99750" y="6417427"/>
            <a:ext cx="1645920" cy="374073"/>
          </a:xfrm>
          <a:prstGeom prst="rect">
            <a:avLst/>
          </a:prstGeom>
          <a:solidFill>
            <a:schemeClr val="bg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53568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Timeline (continued)</a:t>
            </a: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524000"/>
            <a:ext cx="8229600" cy="5334000"/>
          </a:xfrm>
        </p:spPr>
        <p:txBody>
          <a:bodyPr/>
          <a:lstStyle/>
          <a:p>
            <a:r>
              <a:rPr lang="en-US" sz="2000" dirty="0"/>
              <a:t>6/22-6/28 Employment negotiations (gmail)</a:t>
            </a:r>
          </a:p>
          <a:p>
            <a:r>
              <a:rPr lang="en-US" sz="2000" dirty="0" smtClean="0"/>
              <a:t>6/25 </a:t>
            </a:r>
            <a:r>
              <a:rPr lang="en-US" sz="2000" dirty="0"/>
              <a:t>EE connects USB thumb drive in </a:t>
            </a:r>
            <a:r>
              <a:rPr lang="en-US" sz="2000" dirty="0" smtClean="0"/>
              <a:t>laptop </a:t>
            </a:r>
            <a:r>
              <a:rPr lang="en-US" sz="2000" dirty="0"/>
              <a:t>(USB)</a:t>
            </a:r>
          </a:p>
          <a:p>
            <a:r>
              <a:rPr lang="en-US" sz="2000" dirty="0" smtClean="0"/>
              <a:t>6/25 </a:t>
            </a:r>
            <a:r>
              <a:rPr lang="en-US" sz="2000" dirty="0"/>
              <a:t>EE accesses server/files from home </a:t>
            </a:r>
            <a:r>
              <a:rPr lang="en-US" sz="2000" dirty="0" smtClean="0"/>
              <a:t>laptop (recent</a:t>
            </a:r>
            <a:r>
              <a:rPr lang="en-US" sz="2000" dirty="0"/>
              <a:t>)</a:t>
            </a:r>
          </a:p>
          <a:p>
            <a:r>
              <a:rPr lang="en-US" sz="2000" dirty="0" smtClean="0"/>
              <a:t>7/8   </a:t>
            </a:r>
            <a:r>
              <a:rPr lang="en-US" sz="2000" dirty="0"/>
              <a:t>EE connects card reader for first time (USB</a:t>
            </a:r>
            <a:r>
              <a:rPr lang="en-US" sz="2000" dirty="0" smtClean="0"/>
              <a:t>)</a:t>
            </a:r>
          </a:p>
          <a:p>
            <a:r>
              <a:rPr lang="en-US" sz="2000" dirty="0" smtClean="0"/>
              <a:t>7/8	Empties trash (recover deleted files)</a:t>
            </a:r>
            <a:endParaRPr lang="en-US" sz="2000" dirty="0"/>
          </a:p>
          <a:p>
            <a:r>
              <a:rPr lang="en-US" sz="2000" dirty="0" smtClean="0"/>
              <a:t>7/14 </a:t>
            </a:r>
            <a:r>
              <a:rPr lang="en-US" sz="2000" dirty="0"/>
              <a:t>(evening):</a:t>
            </a:r>
          </a:p>
          <a:p>
            <a:pPr lvl="1"/>
            <a:r>
              <a:rPr lang="en-US" sz="2000" dirty="0"/>
              <a:t> EE connects same backup drive to laptop (USB)</a:t>
            </a:r>
          </a:p>
          <a:p>
            <a:pPr lvl="1"/>
            <a:r>
              <a:rPr lang="en-US" sz="2000" dirty="0"/>
              <a:t> EE accesses project files from server (recent)</a:t>
            </a:r>
          </a:p>
          <a:p>
            <a:pPr lvl="1"/>
            <a:r>
              <a:rPr lang="en-US" sz="2000" dirty="0"/>
              <a:t> Email indicating EE wants to meet with boss (gmail)</a:t>
            </a:r>
          </a:p>
          <a:p>
            <a:pPr lvl="1"/>
            <a:r>
              <a:rPr lang="en-US" sz="2000" dirty="0"/>
              <a:t> EE communicating with b/friend re: computer on BB (phone)</a:t>
            </a:r>
          </a:p>
          <a:p>
            <a:pPr lvl="1"/>
            <a:r>
              <a:rPr lang="en-US" sz="2000" dirty="0"/>
              <a:t> EE access web mail account; forwards “opportunities” file </a:t>
            </a:r>
            <a:r>
              <a:rPr lang="en-US" sz="2000" dirty="0" smtClean="0"/>
              <a:t>    	(</a:t>
            </a:r>
            <a:r>
              <a:rPr lang="en-US" sz="2000" dirty="0"/>
              <a:t>internet activity)</a:t>
            </a:r>
          </a:p>
          <a:p>
            <a:r>
              <a:rPr lang="en-US" sz="2000" dirty="0" smtClean="0"/>
              <a:t>7/15 </a:t>
            </a:r>
            <a:r>
              <a:rPr lang="en-US" sz="2000" dirty="0"/>
              <a:t>Terminates employment (from client</a:t>
            </a:r>
            <a:r>
              <a:rPr lang="en-US" sz="2000" dirty="0" smtClean="0"/>
              <a:t>)</a:t>
            </a:r>
            <a:endParaRPr lang="en-US" sz="2000" dirty="0"/>
          </a:p>
        </p:txBody>
      </p:sp>
      <p:sp>
        <p:nvSpPr>
          <p:cNvPr id="6" name="TextBox 5"/>
          <p:cNvSpPr txBox="1"/>
          <p:nvPr/>
        </p:nvSpPr>
        <p:spPr>
          <a:xfrm>
            <a:off x="99750" y="6417427"/>
            <a:ext cx="1645920" cy="374073"/>
          </a:xfrm>
          <a:prstGeom prst="rect">
            <a:avLst/>
          </a:prstGeom>
          <a:solidFill>
            <a:schemeClr val="bg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90018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Agenda</a:t>
            </a:r>
            <a:br>
              <a:rPr lang="en-US" sz="3600" dirty="0" smtClean="0">
                <a:solidFill>
                  <a:srgbClr val="C00000"/>
                </a:solidFill>
                <a:effectLst>
                  <a:outerShdw blurRad="38100" dist="38100" dir="2700000" algn="tl">
                    <a:srgbClr val="000000">
                      <a:alpha val="43137"/>
                    </a:srgbClr>
                  </a:outerShdw>
                </a:effectLst>
              </a:rPr>
            </a:br>
            <a:endParaRPr lang="en-US" sz="3600" dirty="0">
              <a:solidFill>
                <a:srgbClr val="C0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85335" y="1696117"/>
            <a:ext cx="4058529" cy="2999936"/>
          </a:xfrm>
        </p:spPr>
        <p:txBody>
          <a:bodyPr/>
          <a:lstStyle/>
          <a:p>
            <a:pPr marL="463550" indent="-463550">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What is Computer Forensics and Why is it important?</a:t>
            </a:r>
          </a:p>
          <a:p>
            <a:pPr indent="398463" fontAlgn="auto">
              <a:spcBef>
                <a:spcPts val="0"/>
              </a:spcBef>
              <a:spcAft>
                <a:spcPts val="0"/>
              </a:spcAft>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Computer Forensic Image,  Active Files Backup and Hashing</a:t>
            </a:r>
          </a:p>
          <a:p>
            <a:pPr indent="398463" fontAlgn="auto">
              <a:spcBef>
                <a:spcPts val="0"/>
              </a:spcBef>
              <a:spcAft>
                <a:spcPts val="0"/>
              </a:spcAft>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Creating, Deleting and Recovering ESI</a:t>
            </a:r>
          </a:p>
          <a:p>
            <a:pPr indent="398463" fontAlgn="auto">
              <a:spcBef>
                <a:spcPts val="0"/>
              </a:spcBef>
              <a:spcAft>
                <a:spcPts val="0"/>
              </a:spcAft>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Anti-computer Forensics</a:t>
            </a:r>
          </a:p>
          <a:p>
            <a:pPr indent="398463" fontAlgn="auto">
              <a:spcBef>
                <a:spcPts val="0"/>
              </a:spcBef>
              <a:spcAft>
                <a:spcPts val="0"/>
              </a:spcAft>
              <a:buFont typeface="Arial" pitchFamily="34" charset="0"/>
              <a:buChar char="•"/>
              <a:defRPr/>
            </a:pPr>
            <a:endParaRPr lang="en-US" sz="2000" dirty="0" smtClean="0"/>
          </a:p>
          <a:p>
            <a:pPr indent="398463" fontAlgn="auto">
              <a:spcBef>
                <a:spcPts val="0"/>
              </a:spcBef>
              <a:spcAft>
                <a:spcPts val="0"/>
              </a:spcAft>
              <a:buFont typeface="Arial" pitchFamily="34" charset="0"/>
              <a:buChar char="•"/>
              <a:defRPr/>
            </a:pPr>
            <a:r>
              <a:rPr lang="en-US" sz="2000" dirty="0" smtClean="0"/>
              <a:t>Alteration of ESI</a:t>
            </a:r>
          </a:p>
          <a:p>
            <a:endParaRPr lang="en-US" sz="2000" dirty="0"/>
          </a:p>
        </p:txBody>
      </p:sp>
      <p:pic>
        <p:nvPicPr>
          <p:cNvPr id="6" name="Picture 2" descr="C:\Arkfeld\EDE Master Learning\a_graphicsandvideo\bigstockphoto_Hard_Disc_Investigation_1498130.jpg"/>
          <p:cNvPicPr>
            <a:picLocks noChangeAspect="1" noChangeArrowheads="1"/>
          </p:cNvPicPr>
          <p:nvPr>
            <p:custDataLst>
              <p:tags r:id="rId1"/>
            </p:custDataLst>
          </p:nvPr>
        </p:nvPicPr>
        <p:blipFill>
          <a:blip r:embed="rId4" cstate="print"/>
          <a:srcRect/>
          <a:stretch>
            <a:fillRect/>
          </a:stretch>
        </p:blipFill>
        <p:spPr bwMode="auto">
          <a:xfrm>
            <a:off x="5542671" y="2328894"/>
            <a:ext cx="3179739" cy="2098516"/>
          </a:xfrm>
          <a:prstGeom prst="rect">
            <a:avLst/>
          </a:prstGeom>
          <a:noFill/>
        </p:spPr>
      </p:pic>
      <p:cxnSp>
        <p:nvCxnSpPr>
          <p:cNvPr id="8" name="Straight Connector 7"/>
          <p:cNvCxnSpPr/>
          <p:nvPr/>
        </p:nvCxnSpPr>
        <p:spPr>
          <a:xfrm flipH="1">
            <a:off x="4994031" y="1617785"/>
            <a:ext cx="1" cy="436098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90" name="Picture 6"/>
          <p:cNvPicPr>
            <a:picLocks noChangeAspect="1" noChangeArrowheads="1"/>
          </p:cNvPicPr>
          <p:nvPr>
            <p:custDataLst>
              <p:tags r:id="rId2"/>
            </p:custDataLst>
          </p:nvPr>
        </p:nvPicPr>
        <p:blipFill>
          <a:blip r:embed="rId5" cstate="print"/>
          <a:srcRect/>
          <a:stretch>
            <a:fillRect/>
          </a:stretch>
        </p:blipFill>
        <p:spPr bwMode="auto">
          <a:xfrm>
            <a:off x="4028574" y="1398671"/>
            <a:ext cx="4648200" cy="4686300"/>
          </a:xfrm>
          <a:prstGeom prst="rect">
            <a:avLst/>
          </a:prstGeom>
          <a:noFill/>
          <a:ln w="15875">
            <a:noFill/>
            <a:miter lim="800000"/>
            <a:headEnd/>
            <a:tailEnd/>
          </a:ln>
        </p:spPr>
      </p:pic>
      <p:sp>
        <p:nvSpPr>
          <p:cNvPr id="2" name="Title 1"/>
          <p:cNvSpPr>
            <a:spLocks noGrp="1"/>
          </p:cNvSpPr>
          <p:nvPr>
            <p:ph type="title"/>
          </p:nvPr>
        </p:nvSpPr>
        <p:spPr/>
        <p:txBody>
          <a:bodyPr/>
          <a:lstStyle/>
          <a:p>
            <a:pPr algn="l"/>
            <a:r>
              <a:rPr lang="en-US" sz="3600" dirty="0" smtClean="0">
                <a:solidFill>
                  <a:schemeClr val="accent2"/>
                </a:solidFill>
                <a:effectLst>
                  <a:outerShdw blurRad="38100" dist="38100" dir="2700000" algn="tl">
                    <a:srgbClr val="000000">
                      <a:alpha val="43137"/>
                    </a:srgbClr>
                  </a:outerShdw>
                </a:effectLst>
              </a:rPr>
              <a:t>Creating and Writing a File to Disk</a:t>
            </a:r>
            <a:endParaRPr lang="en-US" sz="3600"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3392905" cy="4525963"/>
          </a:xfrm>
        </p:spPr>
        <p:txBody>
          <a:bodyPr/>
          <a:lstStyle/>
          <a:p>
            <a:pPr>
              <a:buNone/>
            </a:pPr>
            <a:r>
              <a:rPr lang="en-US" sz="1800" dirty="0" smtClean="0"/>
              <a:t>File address entry in FAT </a:t>
            </a:r>
          </a:p>
          <a:p>
            <a:pPr>
              <a:buNone/>
            </a:pPr>
            <a:endParaRPr lang="en-US" sz="1800" dirty="0" smtClean="0"/>
          </a:p>
          <a:p>
            <a:pPr>
              <a:buNone/>
            </a:pPr>
            <a:endParaRPr lang="en-US" sz="1800" dirty="0" smtClean="0"/>
          </a:p>
          <a:p>
            <a:pPr>
              <a:buNone/>
            </a:pPr>
            <a:r>
              <a:rPr lang="en-US" sz="1800" dirty="0" smtClean="0"/>
              <a:t>File saved to contiguous disk space</a:t>
            </a:r>
          </a:p>
          <a:p>
            <a:pPr>
              <a:buNone/>
            </a:pPr>
            <a:endParaRPr lang="en-US" sz="1800" dirty="0" smtClean="0"/>
          </a:p>
          <a:p>
            <a:pPr>
              <a:buNone/>
            </a:pPr>
            <a:endParaRPr lang="en-US" sz="1800" dirty="0" smtClean="0"/>
          </a:p>
          <a:p>
            <a:pPr>
              <a:buNone/>
            </a:pPr>
            <a:endParaRPr lang="en-US" sz="1800" dirty="0" smtClean="0"/>
          </a:p>
          <a:p>
            <a:pPr>
              <a:buNone/>
            </a:pPr>
            <a:r>
              <a:rPr lang="en-US" sz="1800" dirty="0" smtClean="0"/>
              <a:t>File saved to non-contiguous disk space</a:t>
            </a:r>
            <a:endParaRPr lang="en-US" sz="1800" dirty="0"/>
          </a:p>
        </p:txBody>
      </p:sp>
      <p:cxnSp>
        <p:nvCxnSpPr>
          <p:cNvPr id="11" name="Straight Arrow Connector 10"/>
          <p:cNvCxnSpPr/>
          <p:nvPr/>
        </p:nvCxnSpPr>
        <p:spPr>
          <a:xfrm>
            <a:off x="3338623" y="2828260"/>
            <a:ext cx="1413999" cy="163297"/>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89947" y="1828800"/>
            <a:ext cx="1227221" cy="240632"/>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14011" y="1756611"/>
            <a:ext cx="1479884" cy="120315"/>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3781415" y="2455425"/>
            <a:ext cx="1886438" cy="1836351"/>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376737" y="2249905"/>
            <a:ext cx="144379" cy="12032"/>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flipV="1">
            <a:off x="5967663" y="2249904"/>
            <a:ext cx="565484" cy="493295"/>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967663" y="2671011"/>
            <a:ext cx="324853" cy="84221"/>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7100711" y="3014133"/>
            <a:ext cx="169334" cy="146756"/>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V="1">
            <a:off x="6852357" y="2754489"/>
            <a:ext cx="677333" cy="13546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134578" y="2483556"/>
            <a:ext cx="180622" cy="169333"/>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flipV="1">
            <a:off x="7123289" y="4786489"/>
            <a:ext cx="225778" cy="180622"/>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6824134" y="4577645"/>
            <a:ext cx="677333" cy="124178"/>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7112001" y="4323645"/>
            <a:ext cx="135466" cy="90311"/>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20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2000"/>
                                        <p:tgtEl>
                                          <p:spTgt spid="39"/>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000"/>
                                        <p:tgtEl>
                                          <p:spTgt spid="41"/>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2000"/>
                                        <p:tgtEl>
                                          <p:spTgt spid="45"/>
                                        </p:tgtEl>
                                      </p:cBhvr>
                                    </p:animEffect>
                                  </p:childTnLst>
                                </p:cTn>
                              </p:par>
                              <p:par>
                                <p:cTn id="39" presetID="10"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2000"/>
                                        <p:tgtEl>
                                          <p:spTgt spid="47"/>
                                        </p:tgtEl>
                                      </p:cBhvr>
                                    </p:animEffec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2000"/>
                                        <p:tgtEl>
                                          <p:spTgt spid="43"/>
                                        </p:tgtEl>
                                      </p:cBhvr>
                                    </p:animEffect>
                                  </p:childTnLst>
                                </p:cTn>
                              </p:par>
                              <p:par>
                                <p:cTn id="45" presetID="10"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000"/>
                                        <p:tgtEl>
                                          <p:spTgt spid="49"/>
                                        </p:tgtEl>
                                      </p:cBhvr>
                                    </p:animEffect>
                                  </p:childTnLst>
                                </p:cTn>
                              </p:par>
                              <p:par>
                                <p:cTn id="48" presetID="10"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2000"/>
                                        <p:tgtEl>
                                          <p:spTgt spid="51"/>
                                        </p:tgtEl>
                                      </p:cBhvr>
                                    </p:animEffect>
                                  </p:childTnLst>
                                </p:cTn>
                              </p:par>
                              <p:par>
                                <p:cTn id="51" presetID="10"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20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Deleting a File</a:t>
            </a: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3801979" cy="4525963"/>
          </a:xfrm>
        </p:spPr>
        <p:txBody>
          <a:bodyPr/>
          <a:lstStyle/>
          <a:p>
            <a:r>
              <a:rPr lang="en-US" sz="2000" dirty="0" smtClean="0"/>
              <a:t>File address entry in FAT or NTFS is deleted</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Data remains on the disk </a:t>
            </a:r>
            <a:endParaRPr lang="en-US" sz="2000" dirty="0"/>
          </a:p>
        </p:txBody>
      </p:sp>
      <p:pic>
        <p:nvPicPr>
          <p:cNvPr id="128002" name="Picture 2"/>
          <p:cNvPicPr>
            <a:picLocks noChangeAspect="1" noChangeArrowheads="1"/>
          </p:cNvPicPr>
          <p:nvPr>
            <p:custDataLst>
              <p:tags r:id="rId2"/>
            </p:custDataLst>
          </p:nvPr>
        </p:nvPicPr>
        <p:blipFill>
          <a:blip r:embed="rId6" cstate="print"/>
          <a:srcRect/>
          <a:stretch>
            <a:fillRect/>
          </a:stretch>
        </p:blipFill>
        <p:spPr bwMode="auto">
          <a:xfrm>
            <a:off x="5772612" y="4162926"/>
            <a:ext cx="2336672" cy="2355825"/>
          </a:xfrm>
          <a:prstGeom prst="rect">
            <a:avLst/>
          </a:prstGeom>
          <a:noFill/>
          <a:ln w="9525">
            <a:noFill/>
            <a:miter lim="800000"/>
            <a:headEnd/>
            <a:tailEnd/>
          </a:ln>
        </p:spPr>
      </p:pic>
      <p:pic>
        <p:nvPicPr>
          <p:cNvPr id="7" name="Picture 6"/>
          <p:cNvPicPr>
            <a:picLocks noChangeAspect="1" noChangeArrowheads="1"/>
          </p:cNvPicPr>
          <p:nvPr>
            <p:custDataLst>
              <p:tags r:id="rId3"/>
            </p:custDataLst>
          </p:nvPr>
        </p:nvPicPr>
        <p:blipFill>
          <a:blip r:embed="rId7" cstate="print"/>
          <a:srcRect/>
          <a:stretch>
            <a:fillRect/>
          </a:stretch>
        </p:blipFill>
        <p:spPr bwMode="auto">
          <a:xfrm>
            <a:off x="5630778" y="1592506"/>
            <a:ext cx="2442411" cy="2462431"/>
          </a:xfrm>
          <a:prstGeom prst="rect">
            <a:avLst/>
          </a:prstGeom>
          <a:noFill/>
          <a:ln w="15875">
            <a:noFill/>
            <a:miter lim="800000"/>
            <a:headEnd/>
            <a:tailEnd/>
          </a:ln>
        </p:spPr>
      </p:pic>
      <p:cxnSp>
        <p:nvCxnSpPr>
          <p:cNvPr id="9" name="Straight Arrow Connector 8"/>
          <p:cNvCxnSpPr/>
          <p:nvPr/>
        </p:nvCxnSpPr>
        <p:spPr>
          <a:xfrm flipV="1">
            <a:off x="3934047" y="1816769"/>
            <a:ext cx="2406595" cy="12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37283" y="4391527"/>
            <a:ext cx="3224464" cy="228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37284" y="4415589"/>
            <a:ext cx="3597442" cy="421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73379" y="4415589"/>
            <a:ext cx="4114800" cy="842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573379" y="4439653"/>
            <a:ext cx="3561347" cy="1407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20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8002"/>
                                        </p:tgtEl>
                                        <p:attrNameLst>
                                          <p:attrName>style.visibility</p:attrName>
                                        </p:attrNameLst>
                                      </p:cBhvr>
                                      <p:to>
                                        <p:strVal val="visible"/>
                                      </p:to>
                                    </p:set>
                                    <p:animEffect transition="in" filter="fade">
                                      <p:cBhvr>
                                        <p:cTn id="21" dur="2000"/>
                                        <p:tgtEl>
                                          <p:spTgt spid="128002"/>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Demonstration</a:t>
            </a:r>
            <a:r>
              <a:rPr lang="en-US" dirty="0" smtClean="0"/>
              <a:t/>
            </a:r>
            <a:br>
              <a:rPr lang="en-US" dirty="0" smtClean="0"/>
            </a:br>
            <a:endParaRPr lang="en-US" dirty="0"/>
          </a:p>
        </p:txBody>
      </p:sp>
      <p:sp>
        <p:nvSpPr>
          <p:cNvPr id="3" name="Content Placeholder 2"/>
          <p:cNvSpPr>
            <a:spLocks noGrp="1"/>
          </p:cNvSpPr>
          <p:nvPr>
            <p:ph idx="1"/>
          </p:nvPr>
        </p:nvSpPr>
        <p:spPr>
          <a:xfrm>
            <a:off x="490451" y="1334193"/>
            <a:ext cx="8229600" cy="4525963"/>
          </a:xfrm>
        </p:spPr>
        <p:txBody>
          <a:bodyPr/>
          <a:lstStyle/>
          <a:p>
            <a:pPr lvl="1"/>
            <a:r>
              <a:rPr lang="en-US" dirty="0" smtClean="0"/>
              <a:t>Evidence establishing attachment of UBS device </a:t>
            </a:r>
          </a:p>
          <a:p>
            <a:pPr lvl="1"/>
            <a:endParaRPr lang="en-US" dirty="0" smtClean="0"/>
          </a:p>
          <a:p>
            <a:pPr lvl="1"/>
            <a:r>
              <a:rPr lang="en-US" dirty="0" smtClean="0">
                <a:solidFill>
                  <a:srgbClr val="C00000"/>
                </a:solidFill>
              </a:rPr>
              <a:t>File is overwritten and what that looks like</a:t>
            </a:r>
          </a:p>
          <a:p>
            <a:pPr lvl="1"/>
            <a:endParaRPr lang="en-US" dirty="0" smtClean="0"/>
          </a:p>
          <a:p>
            <a:pPr lvl="1"/>
            <a:r>
              <a:rPr lang="en-US" dirty="0" smtClean="0"/>
              <a:t>Forensic evidence obtained showing attempt to disguise use of computer – </a:t>
            </a:r>
            <a:r>
              <a:rPr lang="en-US" dirty="0" err="1" smtClean="0"/>
              <a:t>Prefetch</a:t>
            </a:r>
            <a:r>
              <a:rPr lang="en-US" dirty="0" smtClean="0"/>
              <a:t> file</a:t>
            </a:r>
          </a:p>
          <a:p>
            <a:pPr lvl="1"/>
            <a:endParaRPr lang="en-US" dirty="0" smtClean="0"/>
          </a:p>
          <a:p>
            <a:pPr lvl="1"/>
            <a:r>
              <a:rPr lang="en-US" dirty="0" smtClean="0"/>
              <a:t>Wiping program use shown on hard drive</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latin typeface="+mn-lt"/>
              </a:rPr>
              <a:t>Anti-computer Forensics</a:t>
            </a:r>
            <a:endParaRPr lang="en-US" sz="3600" dirty="0">
              <a:solidFill>
                <a:srgbClr val="C0000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483888" y="1712935"/>
            <a:ext cx="4256075" cy="4525963"/>
          </a:xfrm>
        </p:spPr>
        <p:txBody>
          <a:bodyPr/>
          <a:lstStyle/>
          <a:p>
            <a:pPr>
              <a:buNone/>
            </a:pPr>
            <a:r>
              <a:rPr lang="en-US" sz="2000" dirty="0" smtClean="0"/>
              <a:t>   Types</a:t>
            </a:r>
          </a:p>
          <a:p>
            <a:pPr lvl="1"/>
            <a:r>
              <a:rPr lang="en-US" sz="1800" dirty="0" smtClean="0"/>
              <a:t>Disk cleaning utilities  - defragmentation </a:t>
            </a:r>
          </a:p>
          <a:p>
            <a:pPr lvl="1"/>
            <a:r>
              <a:rPr lang="en-US" sz="1800" dirty="0" smtClean="0"/>
              <a:t>File and disk wiping utilities  </a:t>
            </a:r>
          </a:p>
          <a:p>
            <a:pPr lvl="1"/>
            <a:r>
              <a:rPr lang="en-US" sz="1800" dirty="0" smtClean="0"/>
              <a:t>Reformatting</a:t>
            </a:r>
          </a:p>
          <a:p>
            <a:pPr lvl="1"/>
            <a:r>
              <a:rPr lang="en-US" sz="1800" dirty="0" smtClean="0"/>
              <a:t>Data hiding – hiding files and directories</a:t>
            </a:r>
          </a:p>
          <a:p>
            <a:pPr lvl="1"/>
            <a:r>
              <a:rPr lang="en-US" sz="1800" dirty="0" smtClean="0"/>
              <a:t>Encryption and Steganography</a:t>
            </a:r>
          </a:p>
          <a:p>
            <a:pPr lvl="1"/>
            <a:r>
              <a:rPr lang="en-US" sz="1800" dirty="0" smtClean="0"/>
              <a:t>Disk degaussing/Destruction techniques</a:t>
            </a:r>
          </a:p>
          <a:p>
            <a:pPr lvl="2"/>
            <a:endParaRPr lang="en-US" sz="1600" dirty="0" smtClean="0"/>
          </a:p>
          <a:p>
            <a:pPr lvl="2"/>
            <a:r>
              <a:rPr lang="en-US" sz="1600" dirty="0" smtClean="0"/>
              <a:t>Source: </a:t>
            </a:r>
            <a:r>
              <a:rPr lang="en-US" sz="1600" i="1" dirty="0" smtClean="0"/>
              <a:t>Anti-computer Forensics, </a:t>
            </a:r>
            <a:r>
              <a:rPr lang="en-US" sz="1600" dirty="0" smtClean="0"/>
              <a:t>http://en.wikipedia.org/wiki/Anti-computer_forensics</a:t>
            </a:r>
          </a:p>
        </p:txBody>
      </p:sp>
      <p:sp>
        <p:nvSpPr>
          <p:cNvPr id="4" name="PPTShape_0"/>
          <p:cNvSpPr txBox="1">
            <a:spLocks/>
          </p:cNvSpPr>
          <p:nvPr/>
        </p:nvSpPr>
        <p:spPr bwMode="auto">
          <a:xfrm>
            <a:off x="334348" y="2594815"/>
            <a:ext cx="3642229" cy="25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en-US" dirty="0" smtClean="0"/>
              <a:t>      “Attempts to . . . make the analysis and examination of evidence difficult or impossible to conduct.”</a:t>
            </a:r>
          </a:p>
          <a:p>
            <a:pPr marL="800100" lvl="1" indent="-342900" eaLnBrk="0" hangingPunct="0">
              <a:spcBef>
                <a:spcPct val="20000"/>
              </a:spcBef>
              <a:buFontTx/>
              <a:buChar char="•"/>
            </a:pPr>
            <a:endParaRPr kumimoji="0" lang="en-US" b="0" i="0" u="none" strike="noStrike" kern="0" cap="none" spc="0" normalizeH="0" baseline="0" noProof="0" dirty="0" smtClean="0">
              <a:ln>
                <a:noFill/>
              </a:ln>
              <a:effectLst/>
              <a:uLnTx/>
              <a:uFillTx/>
              <a:latin typeface="+mn-lt"/>
            </a:endParaRPr>
          </a:p>
          <a:p>
            <a:pPr marL="800100" lvl="1" indent="-342900" eaLnBrk="0" hangingPunct="0">
              <a:spcBef>
                <a:spcPct val="20000"/>
              </a:spcBef>
              <a:buFontTx/>
              <a:buChar char="•"/>
            </a:pPr>
            <a:r>
              <a:rPr lang="en-US" dirty="0" smtClean="0"/>
              <a:t>Dr. Marc Rogers of Purdue University</a:t>
            </a:r>
            <a:endParaRPr kumimoji="0" lang="en-US" b="0" i="0" u="none" strike="noStrike" kern="0" cap="none" spc="0" normalizeH="0" baseline="0" noProof="0" dirty="0" smtClean="0">
              <a:ln>
                <a:noFill/>
              </a:ln>
              <a:effectLst/>
              <a:uLnTx/>
              <a:uFillTx/>
              <a:latin typeface="+mn-lt"/>
            </a:endParaRPr>
          </a:p>
        </p:txBody>
      </p:sp>
      <p:cxnSp>
        <p:nvCxnSpPr>
          <p:cNvPr id="6" name="Straight Connector 5"/>
          <p:cNvCxnSpPr/>
          <p:nvPr/>
        </p:nvCxnSpPr>
        <p:spPr>
          <a:xfrm rot="16200000" flipH="1">
            <a:off x="2030819" y="4178595"/>
            <a:ext cx="4508205" cy="2126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3"/>
          <p:cNvPicPr>
            <a:picLocks noChangeAspect="1" noChangeArrowheads="1"/>
          </p:cNvPicPr>
          <p:nvPr>
            <p:custDataLst>
              <p:tags r:id="rId2"/>
            </p:custDataLst>
          </p:nvPr>
        </p:nvPicPr>
        <p:blipFill>
          <a:blip r:embed="rId5" cstate="print"/>
          <a:srcRect/>
          <a:stretch>
            <a:fillRect/>
          </a:stretch>
        </p:blipFill>
        <p:spPr bwMode="auto">
          <a:xfrm>
            <a:off x="4100019" y="1358900"/>
            <a:ext cx="4777274" cy="4816432"/>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Disk Cleaning Utilities - Fragmentation</a:t>
            </a: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3413342" cy="4525963"/>
          </a:xfrm>
        </p:spPr>
        <p:txBody>
          <a:bodyPr/>
          <a:lstStyle/>
          <a:p>
            <a:pPr>
              <a:buNone/>
            </a:pPr>
            <a:r>
              <a:rPr lang="en-US" sz="1800" dirty="0" smtClean="0"/>
              <a:t>File address entry in FAT or NTFS</a:t>
            </a:r>
          </a:p>
          <a:p>
            <a:pPr>
              <a:buNone/>
            </a:pPr>
            <a:endParaRPr lang="en-US" sz="1800" dirty="0" smtClean="0"/>
          </a:p>
          <a:p>
            <a:pPr>
              <a:buNone/>
            </a:pPr>
            <a:endParaRPr lang="en-US" sz="1800" dirty="0" smtClean="0"/>
          </a:p>
          <a:p>
            <a:pPr>
              <a:buNone/>
            </a:pPr>
            <a:r>
              <a:rPr lang="en-US" sz="1800" dirty="0" smtClean="0"/>
              <a:t>Active file saved to contiguous disk space</a:t>
            </a:r>
          </a:p>
          <a:p>
            <a:pPr>
              <a:buNone/>
            </a:pPr>
            <a:endParaRPr lang="en-US" sz="1800" dirty="0" smtClean="0"/>
          </a:p>
          <a:p>
            <a:pPr>
              <a:buNone/>
            </a:pPr>
            <a:endParaRPr lang="en-US" sz="1800" dirty="0" smtClean="0"/>
          </a:p>
          <a:p>
            <a:pPr>
              <a:buNone/>
            </a:pPr>
            <a:endParaRPr lang="en-US" sz="1800" dirty="0" smtClean="0"/>
          </a:p>
          <a:p>
            <a:pPr marL="0" indent="0">
              <a:buNone/>
            </a:pPr>
            <a:r>
              <a:rPr lang="en-US" sz="1800" dirty="0" smtClean="0"/>
              <a:t>File saved to non-contiguous disk space is generally referred to as disk fragmentation</a:t>
            </a:r>
            <a:endParaRPr lang="en-US" sz="1800" dirty="0"/>
          </a:p>
        </p:txBody>
      </p:sp>
      <p:cxnSp>
        <p:nvCxnSpPr>
          <p:cNvPr id="11" name="Straight Arrow Connector 10"/>
          <p:cNvCxnSpPr/>
          <p:nvPr/>
        </p:nvCxnSpPr>
        <p:spPr>
          <a:xfrm>
            <a:off x="3519814" y="2830882"/>
            <a:ext cx="1315233" cy="263047"/>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89947" y="1828800"/>
            <a:ext cx="1227221" cy="240632"/>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14011" y="1756611"/>
            <a:ext cx="1479884" cy="120315"/>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3592418" y="2572862"/>
            <a:ext cx="2086900" cy="2001693"/>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02778" y="1064712"/>
            <a:ext cx="1540806" cy="584775"/>
          </a:xfrm>
          <a:prstGeom prst="rect">
            <a:avLst/>
          </a:prstGeom>
          <a:solidFill>
            <a:srgbClr val="66FFFF"/>
          </a:solidFill>
        </p:spPr>
        <p:txBody>
          <a:bodyPr wrap="none" rtlCol="0">
            <a:spAutoFit/>
          </a:bodyPr>
          <a:lstStyle/>
          <a:p>
            <a:pPr algn="ctr"/>
            <a:r>
              <a:rPr lang="en-US" sz="1600" b="1" u="sng" dirty="0" smtClean="0">
                <a:latin typeface="+mn-lt"/>
              </a:rPr>
              <a:t>Deleted File</a:t>
            </a:r>
          </a:p>
          <a:p>
            <a:pPr algn="ctr"/>
            <a:r>
              <a:rPr lang="en-US" sz="1600" dirty="0" smtClean="0">
                <a:latin typeface="+mn-lt"/>
              </a:rPr>
              <a:t>Customerlist.xls</a:t>
            </a:r>
            <a:endParaRPr lang="en-US" sz="1600" dirty="0">
              <a:latin typeface="+mn-lt"/>
            </a:endParaRPr>
          </a:p>
        </p:txBody>
      </p:sp>
      <p:cxnSp>
        <p:nvCxnSpPr>
          <p:cNvPr id="24" name="Straight Arrow Connector 23"/>
          <p:cNvCxnSpPr>
            <a:stCxn id="18" idx="2"/>
          </p:cNvCxnSpPr>
          <p:nvPr/>
        </p:nvCxnSpPr>
        <p:spPr>
          <a:xfrm rot="5400000">
            <a:off x="6946813" y="1015793"/>
            <a:ext cx="592675" cy="186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2"/>
          </p:cNvCxnSpPr>
          <p:nvPr/>
        </p:nvCxnSpPr>
        <p:spPr>
          <a:xfrm rot="5400000">
            <a:off x="7015705" y="1623305"/>
            <a:ext cx="1131294" cy="1183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939420" y="2768252"/>
            <a:ext cx="2254685" cy="200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2"/>
          </p:cNvCxnSpPr>
          <p:nvPr/>
        </p:nvCxnSpPr>
        <p:spPr>
          <a:xfrm rot="5400000">
            <a:off x="6013625" y="2575281"/>
            <a:ext cx="3085351" cy="1233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594970" y="3970751"/>
            <a:ext cx="1828800" cy="6513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569918" y="4622104"/>
            <a:ext cx="1979112" cy="4759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909531" y="5212914"/>
            <a:ext cx="1612942" cy="584775"/>
          </a:xfrm>
          <a:prstGeom prst="rect">
            <a:avLst/>
          </a:prstGeom>
          <a:solidFill>
            <a:srgbClr val="FF0000"/>
          </a:solidFill>
        </p:spPr>
        <p:txBody>
          <a:bodyPr wrap="none" rtlCol="0">
            <a:spAutoFit/>
          </a:bodyPr>
          <a:lstStyle/>
          <a:p>
            <a:pPr algn="ctr"/>
            <a:r>
              <a:rPr lang="en-US" sz="1600" b="1" u="sng" dirty="0" smtClean="0">
                <a:solidFill>
                  <a:schemeClr val="bg1">
                    <a:lumMod val="95000"/>
                  </a:schemeClr>
                </a:solidFill>
                <a:latin typeface="+mn-lt"/>
              </a:rPr>
              <a:t>Active File</a:t>
            </a:r>
          </a:p>
          <a:p>
            <a:pPr algn="ctr"/>
            <a:r>
              <a:rPr lang="en-US" sz="1600" dirty="0" smtClean="0">
                <a:solidFill>
                  <a:schemeClr val="bg1">
                    <a:lumMod val="95000"/>
                  </a:schemeClr>
                </a:solidFill>
                <a:latin typeface="+mn-lt"/>
              </a:rPr>
              <a:t>BusinessPlan.doc</a:t>
            </a:r>
            <a:endParaRPr lang="en-US" sz="1600" dirty="0">
              <a:solidFill>
                <a:schemeClr val="bg1">
                  <a:lumMod val="95000"/>
                </a:schemeClr>
              </a:solidFill>
              <a:latin typeface="+mn-lt"/>
            </a:endParaRPr>
          </a:p>
        </p:txBody>
      </p:sp>
      <p:cxnSp>
        <p:nvCxnSpPr>
          <p:cNvPr id="59" name="Straight Arrow Connector 58"/>
          <p:cNvCxnSpPr>
            <a:stCxn id="57" idx="0"/>
          </p:cNvCxnSpPr>
          <p:nvPr/>
        </p:nvCxnSpPr>
        <p:spPr>
          <a:xfrm flipV="1">
            <a:off x="3716002" y="2480154"/>
            <a:ext cx="1983341" cy="2732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7" idx="0"/>
          </p:cNvCxnSpPr>
          <p:nvPr/>
        </p:nvCxnSpPr>
        <p:spPr>
          <a:xfrm flipV="1">
            <a:off x="3716002" y="4221272"/>
            <a:ext cx="1782925" cy="991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7" idx="0"/>
          </p:cNvCxnSpPr>
          <p:nvPr/>
        </p:nvCxnSpPr>
        <p:spPr>
          <a:xfrm flipV="1">
            <a:off x="3716002" y="5198302"/>
            <a:ext cx="1995867" cy="14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2000"/>
                                        <p:tgtEl>
                                          <p:spTgt spid="37"/>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2000"/>
                                        <p:tgtEl>
                                          <p:spTgt spid="40"/>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2000"/>
                                        <p:tgtEl>
                                          <p:spTgt spid="57"/>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2000"/>
                                        <p:tgtEl>
                                          <p:spTgt spid="57"/>
                                        </p:tgtEl>
                                      </p:cBhvr>
                                    </p:animEffect>
                                  </p:childTnLst>
                                </p:cTn>
                              </p:par>
                              <p:par>
                                <p:cTn id="41" presetID="10" presetClass="entr" presetSubtype="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2000"/>
                                        <p:tgtEl>
                                          <p:spTgt spid="59"/>
                                        </p:tgtEl>
                                      </p:cBhvr>
                                    </p:animEffect>
                                  </p:childTnLst>
                                </p:cTn>
                              </p:par>
                              <p:par>
                                <p:cTn id="44" presetID="10"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2000"/>
                                        <p:tgtEl>
                                          <p:spTgt spid="61"/>
                                        </p:tgtEl>
                                      </p:cBhvr>
                                    </p:animEffect>
                                  </p:childTnLst>
                                </p:cTn>
                              </p:par>
                              <p:par>
                                <p:cTn id="47" presetID="10"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2000"/>
                                        <p:tgtEl>
                                          <p:spTgt spid="63"/>
                                        </p:tgtEl>
                                      </p:cBhvr>
                                    </p:animEffect>
                                  </p:childTnLst>
                                </p:cTn>
                              </p:par>
                            </p:childTnLst>
                          </p:cTn>
                        </p:par>
                        <p:par>
                          <p:cTn id="50" fill="hold">
                            <p:stCondLst>
                              <p:cond delay="80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0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2000"/>
                                        <p:tgtEl>
                                          <p:spTgt spid="24"/>
                                        </p:tgtEl>
                                      </p:cBhvr>
                                    </p:animEffect>
                                  </p:childTnLst>
                                </p:cTn>
                              </p:par>
                              <p:par>
                                <p:cTn id="57" presetID="10"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2000"/>
                                        <p:tgtEl>
                                          <p:spTgt spid="26"/>
                                        </p:tgtEl>
                                      </p:cBhvr>
                                    </p:animEffect>
                                  </p:childTnLst>
                                </p:cTn>
                              </p:par>
                              <p:par>
                                <p:cTn id="60" presetID="10"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2000"/>
                                        <p:tgtEl>
                                          <p:spTgt spid="30"/>
                                        </p:tgtEl>
                                      </p:cBhvr>
                                    </p:animEffect>
                                  </p:childTnLst>
                                </p:cTn>
                              </p:par>
                              <p:par>
                                <p:cTn id="63" presetID="10"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7" grpId="0" animBg="1"/>
      <p:bldP spid="5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Demonstration</a:t>
            </a:r>
            <a:br>
              <a:rPr lang="en-US" sz="3600" dirty="0" smtClean="0">
                <a:solidFill>
                  <a:srgbClr val="C00000"/>
                </a:solidFill>
                <a:effectLst>
                  <a:outerShdw blurRad="38100" dist="38100" dir="2700000" algn="tl">
                    <a:srgbClr val="000000">
                      <a:alpha val="43137"/>
                    </a:srgbClr>
                  </a:outerShdw>
                </a:effectLst>
              </a:rPr>
            </a:b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0451" y="1334193"/>
            <a:ext cx="8229600" cy="4525963"/>
          </a:xfrm>
        </p:spPr>
        <p:txBody>
          <a:bodyPr/>
          <a:lstStyle/>
          <a:p>
            <a:pPr lvl="1"/>
            <a:r>
              <a:rPr lang="en-US" dirty="0" smtClean="0"/>
              <a:t>Evidence establishing attachment of UBS device </a:t>
            </a:r>
          </a:p>
          <a:p>
            <a:pPr lvl="1"/>
            <a:endParaRPr lang="en-US" dirty="0" smtClean="0"/>
          </a:p>
          <a:p>
            <a:pPr lvl="1"/>
            <a:r>
              <a:rPr lang="en-US" dirty="0" smtClean="0"/>
              <a:t>File is overwritten and what that looks like</a:t>
            </a:r>
          </a:p>
          <a:p>
            <a:pPr lvl="1"/>
            <a:endParaRPr lang="en-US" dirty="0" smtClean="0"/>
          </a:p>
          <a:p>
            <a:pPr lvl="1"/>
            <a:r>
              <a:rPr lang="en-US" dirty="0" smtClean="0">
                <a:solidFill>
                  <a:srgbClr val="C00000"/>
                </a:solidFill>
              </a:rPr>
              <a:t>Forensic evidence obtained showing attempt to disguise use of computer – </a:t>
            </a:r>
            <a:r>
              <a:rPr lang="en-US" dirty="0" err="1" smtClean="0">
                <a:solidFill>
                  <a:srgbClr val="C00000"/>
                </a:solidFill>
              </a:rPr>
              <a:t>Prefetch</a:t>
            </a:r>
            <a:r>
              <a:rPr lang="en-US" dirty="0" smtClean="0">
                <a:solidFill>
                  <a:srgbClr val="C00000"/>
                </a:solidFill>
              </a:rPr>
              <a:t> file</a:t>
            </a:r>
          </a:p>
          <a:p>
            <a:pPr lvl="1"/>
            <a:endParaRPr lang="en-US" dirty="0" smtClean="0">
              <a:solidFill>
                <a:srgbClr val="C00000"/>
              </a:solidFill>
            </a:endParaRPr>
          </a:p>
          <a:p>
            <a:pPr lvl="1"/>
            <a:r>
              <a:rPr lang="en-US" dirty="0" smtClean="0">
                <a:solidFill>
                  <a:srgbClr val="C00000"/>
                </a:solidFill>
              </a:rPr>
              <a:t>Wiping program use shown on hard drive</a:t>
            </a:r>
          </a:p>
          <a:p>
            <a:pPr lvl="1">
              <a:buNone/>
            </a:pPr>
            <a:endParaRPr lang="en-US" dirty="0" smtClean="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2"/>
                </a:solidFill>
              </a:rPr>
              <a:t>Concealing or Hiding Files and Directories</a:t>
            </a:r>
            <a:endParaRPr lang="en-US" sz="3200" dirty="0">
              <a:solidFill>
                <a:schemeClr val="accent2"/>
              </a:solidFill>
            </a:endParaRPr>
          </a:p>
        </p:txBody>
      </p:sp>
      <p:sp>
        <p:nvSpPr>
          <p:cNvPr id="3" name="Content Placeholder 2"/>
          <p:cNvSpPr>
            <a:spLocks noGrp="1"/>
          </p:cNvSpPr>
          <p:nvPr>
            <p:ph idx="1"/>
          </p:nvPr>
        </p:nvSpPr>
        <p:spPr>
          <a:xfrm>
            <a:off x="457200" y="1600200"/>
            <a:ext cx="3509889" cy="4525963"/>
          </a:xfrm>
        </p:spPr>
        <p:txBody>
          <a:bodyPr/>
          <a:lstStyle/>
          <a:p>
            <a:endParaRPr lang="en-US" sz="1800" dirty="0" smtClean="0"/>
          </a:p>
          <a:p>
            <a:endParaRPr lang="en-US" sz="1800" dirty="0" smtClean="0"/>
          </a:p>
          <a:p>
            <a:r>
              <a:rPr lang="en-US" sz="1800" dirty="0" smtClean="0"/>
              <a:t>Changing filename extension</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Hidden files and directories</a:t>
            </a:r>
            <a:endParaRPr lang="en-US" sz="1800" dirty="0"/>
          </a:p>
        </p:txBody>
      </p:sp>
      <p:pic>
        <p:nvPicPr>
          <p:cNvPr id="4" name="Picture 4"/>
          <p:cNvPicPr>
            <a:picLocks noChangeAspect="1" noChangeArrowheads="1"/>
          </p:cNvPicPr>
          <p:nvPr>
            <p:custDataLst>
              <p:tags r:id="rId2"/>
            </p:custDataLst>
          </p:nvPr>
        </p:nvPicPr>
        <p:blipFill>
          <a:blip r:embed="rId7" cstate="print"/>
          <a:srcRect l="40251" t="50819" r="19867"/>
          <a:stretch>
            <a:fillRect/>
          </a:stretch>
        </p:blipFill>
        <p:spPr bwMode="auto">
          <a:xfrm>
            <a:off x="4398670" y="2977941"/>
            <a:ext cx="4063614" cy="769881"/>
          </a:xfrm>
          <a:prstGeom prst="rect">
            <a:avLst/>
          </a:prstGeom>
          <a:noFill/>
          <a:ln w="9525">
            <a:solidFill>
              <a:schemeClr val="bg1"/>
            </a:solidFill>
            <a:miter lim="800000"/>
            <a:headEnd/>
            <a:tailEnd/>
          </a:ln>
        </p:spPr>
      </p:pic>
      <p:sp>
        <p:nvSpPr>
          <p:cNvPr id="5" name="TextBox 4"/>
          <p:cNvSpPr txBox="1"/>
          <p:nvPr/>
        </p:nvSpPr>
        <p:spPr>
          <a:xfrm>
            <a:off x="4441372" y="1554387"/>
            <a:ext cx="4005798" cy="738664"/>
          </a:xfrm>
          <a:prstGeom prst="rect">
            <a:avLst/>
          </a:prstGeom>
          <a:noFill/>
          <a:ln>
            <a:solidFill>
              <a:schemeClr val="bg2"/>
            </a:solidFill>
          </a:ln>
        </p:spPr>
        <p:txBody>
          <a:bodyPr wrap="square" rtlCol="0">
            <a:spAutoFit/>
          </a:bodyPr>
          <a:lstStyle/>
          <a:p>
            <a:r>
              <a:rPr lang="en-US" sz="1400" dirty="0" smtClean="0"/>
              <a:t>The file name was renamed from License Agreement_Master.doc (Microsoft  Word document) to Family picture.jpg (graphic file).</a:t>
            </a:r>
            <a:endParaRPr lang="en-US" sz="1400" dirty="0"/>
          </a:p>
        </p:txBody>
      </p:sp>
      <p:cxnSp>
        <p:nvCxnSpPr>
          <p:cNvPr id="6" name="Straight Arrow Connector 5"/>
          <p:cNvCxnSpPr/>
          <p:nvPr/>
        </p:nvCxnSpPr>
        <p:spPr>
          <a:xfrm rot="5400000">
            <a:off x="5321767" y="2715767"/>
            <a:ext cx="551990" cy="408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3250" name="Picture 2"/>
          <p:cNvPicPr>
            <a:picLocks noChangeAspect="1" noChangeArrowheads="1"/>
          </p:cNvPicPr>
          <p:nvPr>
            <p:custDataLst>
              <p:tags r:id="rId3"/>
            </p:custDataLst>
          </p:nvPr>
        </p:nvPicPr>
        <p:blipFill>
          <a:blip r:embed="rId8" cstate="print"/>
          <a:srcRect/>
          <a:stretch>
            <a:fillRect/>
          </a:stretch>
        </p:blipFill>
        <p:spPr bwMode="auto">
          <a:xfrm>
            <a:off x="6603830" y="4080803"/>
            <a:ext cx="2090004" cy="2565265"/>
          </a:xfrm>
          <a:prstGeom prst="rect">
            <a:avLst/>
          </a:prstGeom>
          <a:noFill/>
          <a:ln w="9525">
            <a:noFill/>
            <a:miter lim="800000"/>
            <a:headEnd/>
            <a:tailEnd/>
          </a:ln>
        </p:spPr>
      </p:pic>
      <p:pic>
        <p:nvPicPr>
          <p:cNvPr id="53251" name="Picture 3"/>
          <p:cNvPicPr>
            <a:picLocks noChangeAspect="1" noChangeArrowheads="1"/>
          </p:cNvPicPr>
          <p:nvPr>
            <p:custDataLst>
              <p:tags r:id="rId4"/>
            </p:custDataLst>
          </p:nvPr>
        </p:nvPicPr>
        <p:blipFill>
          <a:blip r:embed="rId9" cstate="print"/>
          <a:srcRect/>
          <a:stretch>
            <a:fillRect/>
          </a:stretch>
        </p:blipFill>
        <p:spPr bwMode="auto">
          <a:xfrm>
            <a:off x="4293651" y="4709892"/>
            <a:ext cx="2047875" cy="1123950"/>
          </a:xfrm>
          <a:prstGeom prst="rect">
            <a:avLst/>
          </a:prstGeom>
          <a:noFill/>
          <a:ln w="9525">
            <a:solidFill>
              <a:schemeClr val="bg1"/>
            </a:solidFill>
            <a:miter lim="800000"/>
            <a:headEnd/>
            <a:tailEnd/>
          </a:ln>
        </p:spPr>
      </p:pic>
      <p:cxnSp>
        <p:nvCxnSpPr>
          <p:cNvPr id="16" name="Straight Arrow Connector 15"/>
          <p:cNvCxnSpPr/>
          <p:nvPr/>
        </p:nvCxnSpPr>
        <p:spPr>
          <a:xfrm>
            <a:off x="5317588" y="4979963"/>
            <a:ext cx="1744394" cy="984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938954" y="3953024"/>
            <a:ext cx="4994031" cy="28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385667" y="3931919"/>
            <a:ext cx="5036234" cy="70339"/>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2000"/>
                                        <p:tgtEl>
                                          <p:spTgt spid="3">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3250"/>
                                        </p:tgtEl>
                                        <p:attrNameLst>
                                          <p:attrName>style.visibility</p:attrName>
                                        </p:attrNameLst>
                                      </p:cBhvr>
                                      <p:to>
                                        <p:strVal val="visible"/>
                                      </p:to>
                                    </p:set>
                                    <p:animEffect transition="in" filter="fade">
                                      <p:cBhvr>
                                        <p:cTn id="24" dur="2000"/>
                                        <p:tgtEl>
                                          <p:spTgt spid="53250"/>
                                        </p:tgtEl>
                                      </p:cBhvr>
                                    </p:animEffect>
                                  </p:childTnLst>
                                </p:cTn>
                              </p:par>
                              <p:par>
                                <p:cTn id="25" presetID="10" presetClass="entr" presetSubtype="0" fill="hold" nodeType="withEffect">
                                  <p:stCondLst>
                                    <p:cond delay="0"/>
                                  </p:stCondLst>
                                  <p:childTnLst>
                                    <p:set>
                                      <p:cBhvr>
                                        <p:cTn id="26" dur="1" fill="hold">
                                          <p:stCondLst>
                                            <p:cond delay="0"/>
                                          </p:stCondLst>
                                        </p:cTn>
                                        <p:tgtEl>
                                          <p:spTgt spid="53251"/>
                                        </p:tgtEl>
                                        <p:attrNameLst>
                                          <p:attrName>style.visibility</p:attrName>
                                        </p:attrNameLst>
                                      </p:cBhvr>
                                      <p:to>
                                        <p:strVal val="visible"/>
                                      </p:to>
                                    </p:set>
                                    <p:animEffect transition="in" filter="fade">
                                      <p:cBhvr>
                                        <p:cTn id="27" dur="2000"/>
                                        <p:tgtEl>
                                          <p:spTgt spid="5325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Encryption and Steganography</a:t>
            </a: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5043268" cy="4525963"/>
          </a:xfrm>
        </p:spPr>
        <p:txBody>
          <a:bodyPr/>
          <a:lstStyle/>
          <a:p>
            <a:r>
              <a:rPr lang="en-US" sz="1800" dirty="0" smtClean="0"/>
              <a:t>Encryption</a:t>
            </a:r>
          </a:p>
          <a:p>
            <a:pPr lvl="1"/>
            <a:r>
              <a:rPr lang="en-US" sz="1800" dirty="0" smtClean="0"/>
              <a:t>Algorithms</a:t>
            </a:r>
          </a:p>
          <a:p>
            <a:pPr lvl="1"/>
            <a:r>
              <a:rPr lang="en-US" sz="1800" dirty="0" smtClean="0"/>
              <a:t>Court order</a:t>
            </a:r>
          </a:p>
          <a:p>
            <a:pPr lvl="1"/>
            <a:r>
              <a:rPr lang="en-US" sz="1800" dirty="0" smtClean="0"/>
              <a:t>Pretty Good Privacy (PGP) (www.pgp.com)</a:t>
            </a:r>
          </a:p>
          <a:p>
            <a:pPr lvl="1"/>
            <a:endParaRPr lang="en-US" sz="1800" dirty="0" smtClean="0"/>
          </a:p>
          <a:p>
            <a:endParaRPr lang="en-US" sz="1800" dirty="0" smtClean="0"/>
          </a:p>
          <a:p>
            <a:endParaRPr lang="en-US" sz="1800" dirty="0" smtClean="0"/>
          </a:p>
          <a:p>
            <a:r>
              <a:rPr lang="en-US" sz="1800" dirty="0" smtClean="0"/>
              <a:t>Steganography</a:t>
            </a:r>
          </a:p>
          <a:p>
            <a:pPr lvl="1"/>
            <a:r>
              <a:rPr lang="en-US" sz="1800" dirty="0" smtClean="0"/>
              <a:t>Message within a graphic image</a:t>
            </a:r>
          </a:p>
          <a:p>
            <a:pPr lvl="1"/>
            <a:r>
              <a:rPr lang="en-US" sz="1800" dirty="0" smtClean="0"/>
              <a:t>Steganalysis</a:t>
            </a:r>
          </a:p>
          <a:p>
            <a:pPr lvl="1"/>
            <a:r>
              <a:rPr lang="en-US" sz="1800" dirty="0" smtClean="0"/>
              <a:t>Software - </a:t>
            </a:r>
            <a:r>
              <a:rPr lang="en-US" sz="1800" dirty="0" err="1" smtClean="0"/>
              <a:t>Steganos</a:t>
            </a:r>
            <a:r>
              <a:rPr lang="en-US" sz="1800" dirty="0" smtClean="0"/>
              <a:t> Safe Professional</a:t>
            </a:r>
          </a:p>
          <a:p>
            <a:pPr lvl="1"/>
            <a:endParaRPr lang="en-US" sz="1800" dirty="0" smtClean="0"/>
          </a:p>
          <a:p>
            <a:pPr lvl="1"/>
            <a:endParaRPr lang="en-US" sz="1800" dirty="0"/>
          </a:p>
        </p:txBody>
      </p:sp>
      <p:pic>
        <p:nvPicPr>
          <p:cNvPr id="50177" name="Picture 1" descr="C:\Arkfeld\EDE Master Learning\a_graphicsandvideo\bigstock_Confidential_Files_1442196.jpg"/>
          <p:cNvPicPr>
            <a:picLocks noChangeAspect="1" noChangeArrowheads="1"/>
          </p:cNvPicPr>
          <p:nvPr>
            <p:custDataLst>
              <p:tags r:id="rId2"/>
            </p:custDataLst>
          </p:nvPr>
        </p:nvPicPr>
        <p:blipFill>
          <a:blip r:embed="rId6" cstate="print"/>
          <a:srcRect/>
          <a:stretch>
            <a:fillRect/>
          </a:stretch>
        </p:blipFill>
        <p:spPr bwMode="auto">
          <a:xfrm>
            <a:off x="5922496" y="1324471"/>
            <a:ext cx="2582301" cy="2065841"/>
          </a:xfrm>
          <a:prstGeom prst="rect">
            <a:avLst/>
          </a:prstGeom>
          <a:noFill/>
        </p:spPr>
      </p:pic>
      <p:grpSp>
        <p:nvGrpSpPr>
          <p:cNvPr id="4" name="Group 6"/>
          <p:cNvGrpSpPr/>
          <p:nvPr>
            <p:custDataLst>
              <p:tags r:id="rId3"/>
            </p:custDataLst>
          </p:nvPr>
        </p:nvGrpSpPr>
        <p:grpSpPr>
          <a:xfrm>
            <a:off x="5796719" y="3896751"/>
            <a:ext cx="3035300" cy="2448707"/>
            <a:chOff x="5796719" y="3446585"/>
            <a:chExt cx="3035300" cy="2448707"/>
          </a:xfrm>
        </p:grpSpPr>
        <p:pic>
          <p:nvPicPr>
            <p:cNvPr id="50179" name="Picture 3" descr="http://softseeders.com/images/Xiao-Steganography-2.6.1.jpeg"/>
            <p:cNvPicPr>
              <a:picLocks noChangeAspect="1" noChangeArrowheads="1"/>
            </p:cNvPicPr>
            <p:nvPr/>
          </p:nvPicPr>
          <p:blipFill>
            <a:blip r:embed="rId7" cstate="print"/>
            <a:srcRect/>
            <a:stretch>
              <a:fillRect/>
            </a:stretch>
          </p:blipFill>
          <p:spPr bwMode="auto">
            <a:xfrm>
              <a:off x="5796719" y="3446585"/>
              <a:ext cx="3035300" cy="2276475"/>
            </a:xfrm>
            <a:prstGeom prst="rect">
              <a:avLst/>
            </a:prstGeom>
            <a:noFill/>
          </p:spPr>
        </p:pic>
        <p:sp>
          <p:nvSpPr>
            <p:cNvPr id="6" name="TextBox 5"/>
            <p:cNvSpPr txBox="1"/>
            <p:nvPr/>
          </p:nvSpPr>
          <p:spPr>
            <a:xfrm>
              <a:off x="5922498" y="5556738"/>
              <a:ext cx="2757268" cy="338554"/>
            </a:xfrm>
            <a:prstGeom prst="rect">
              <a:avLst/>
            </a:prstGeom>
            <a:noFill/>
          </p:spPr>
          <p:txBody>
            <a:bodyPr wrap="square" rtlCol="0">
              <a:spAutoFit/>
            </a:bodyPr>
            <a:lstStyle/>
            <a:p>
              <a:pPr algn="ctr"/>
              <a:r>
                <a:rPr lang="en-US" sz="1600" dirty="0" smtClean="0">
                  <a:solidFill>
                    <a:schemeClr val="bg1"/>
                  </a:solidFill>
                </a:rPr>
                <a:t>Source: </a:t>
              </a:r>
              <a:r>
                <a:rPr lang="en-US" sz="1600" dirty="0" err="1" smtClean="0">
                  <a:solidFill>
                    <a:schemeClr val="bg1"/>
                  </a:solidFill>
                </a:rPr>
                <a:t>Nakasoft</a:t>
              </a:r>
              <a:r>
                <a:rPr lang="en-US" sz="1600" dirty="0" smtClean="0">
                  <a:solidFill>
                    <a:schemeClr val="bg1"/>
                  </a:solidFill>
                </a:rPr>
                <a:t> </a:t>
              </a:r>
              <a:endParaRPr lang="en-US" sz="1600" dirty="0">
                <a:solidFill>
                  <a:schemeClr val="bg1"/>
                </a:solidFill>
              </a:endParaRPr>
            </a:p>
          </p:txBody>
        </p:sp>
      </p:grpSp>
      <p:cxnSp>
        <p:nvCxnSpPr>
          <p:cNvPr id="10" name="Straight Connector 9"/>
          <p:cNvCxnSpPr/>
          <p:nvPr/>
        </p:nvCxnSpPr>
        <p:spPr>
          <a:xfrm>
            <a:off x="5458265" y="3756073"/>
            <a:ext cx="3376246" cy="1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862775" y="3974125"/>
            <a:ext cx="5092508" cy="14066"/>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177"/>
                                        </p:tgtEl>
                                        <p:attrNameLst>
                                          <p:attrName>style.visibility</p:attrName>
                                        </p:attrNameLst>
                                      </p:cBhvr>
                                      <p:to>
                                        <p:strVal val="visible"/>
                                      </p:to>
                                    </p:set>
                                    <p:animEffect transition="in" filter="fade">
                                      <p:cBhvr>
                                        <p:cTn id="10" dur="2000"/>
                                        <p:tgtEl>
                                          <p:spTgt spid="5017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Alteration</a:t>
            </a: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0704"/>
            <a:ext cx="4128868" cy="5798510"/>
          </a:xfrm>
        </p:spPr>
        <p:txBody>
          <a:bodyPr>
            <a:spAutoFit/>
          </a:bodyPr>
          <a:lstStyle/>
          <a:p>
            <a:r>
              <a:rPr lang="en-US" sz="1800" dirty="0" smtClean="0"/>
              <a:t>Alteration of ESI</a:t>
            </a:r>
          </a:p>
          <a:p>
            <a:pPr lvl="1"/>
            <a:r>
              <a:rPr lang="en-US" sz="1800" dirty="0" smtClean="0"/>
              <a:t>Difficult to detect</a:t>
            </a:r>
          </a:p>
          <a:p>
            <a:pPr lvl="1"/>
            <a:r>
              <a:rPr lang="en-US" sz="1800" dirty="0" smtClean="0"/>
              <a:t>Applies to all media</a:t>
            </a:r>
          </a:p>
          <a:p>
            <a:r>
              <a:rPr lang="en-US" sz="1800" dirty="0" smtClean="0"/>
              <a:t>Chain of custody</a:t>
            </a:r>
          </a:p>
          <a:p>
            <a:pPr lvl="1"/>
            <a:r>
              <a:rPr lang="en-US" sz="1800" dirty="0" smtClean="0"/>
              <a:t>Altered or tampered</a:t>
            </a:r>
          </a:p>
          <a:p>
            <a:pPr lvl="1"/>
            <a:r>
              <a:rPr lang="en-US" sz="1800" dirty="0" smtClean="0"/>
              <a:t>Forensic analysis – questions of transporting, handling and copying process</a:t>
            </a:r>
          </a:p>
          <a:p>
            <a:r>
              <a:rPr lang="en-US" sz="1800" dirty="0" smtClean="0"/>
              <a:t>Protects integrity of evidence</a:t>
            </a:r>
          </a:p>
          <a:p>
            <a:pPr lvl="1"/>
            <a:r>
              <a:rPr lang="en-US" sz="1800" dirty="0" smtClean="0"/>
              <a:t>Who collected it?</a:t>
            </a:r>
          </a:p>
          <a:p>
            <a:pPr lvl="1"/>
            <a:r>
              <a:rPr lang="en-US" sz="1800" dirty="0" smtClean="0"/>
              <a:t>How and where was it collected?</a:t>
            </a:r>
          </a:p>
          <a:p>
            <a:pPr lvl="1"/>
            <a:r>
              <a:rPr lang="en-US" sz="1800" dirty="0" smtClean="0"/>
              <a:t>Who took possession of it?</a:t>
            </a:r>
          </a:p>
          <a:p>
            <a:pPr lvl="1"/>
            <a:r>
              <a:rPr lang="en-US" sz="1800" dirty="0" smtClean="0"/>
              <a:t>How was it stored and protected in storage?</a:t>
            </a:r>
          </a:p>
          <a:p>
            <a:pPr lvl="1"/>
            <a:r>
              <a:rPr lang="en-US" sz="1800" dirty="0" smtClean="0"/>
              <a:t>Who took it out of storage and why?</a:t>
            </a:r>
          </a:p>
          <a:p>
            <a:pPr lvl="1"/>
            <a:endParaRPr lang="en-US" sz="1800" dirty="0" smtClean="0"/>
          </a:p>
          <a:p>
            <a:pPr lvl="1"/>
            <a:endParaRPr lang="en-US" sz="1800" dirty="0"/>
          </a:p>
        </p:txBody>
      </p:sp>
      <p:pic>
        <p:nvPicPr>
          <p:cNvPr id="45057" name="Picture 1"/>
          <p:cNvPicPr>
            <a:picLocks noChangeAspect="1" noChangeArrowheads="1"/>
          </p:cNvPicPr>
          <p:nvPr>
            <p:custDataLst>
              <p:tags r:id="rId2"/>
            </p:custDataLst>
          </p:nvPr>
        </p:nvPicPr>
        <p:blipFill>
          <a:blip r:embed="rId6" cstate="print"/>
          <a:srcRect/>
          <a:stretch>
            <a:fillRect/>
          </a:stretch>
        </p:blipFill>
        <p:spPr bwMode="auto">
          <a:xfrm>
            <a:off x="6091310" y="4379882"/>
            <a:ext cx="2554556" cy="1697361"/>
          </a:xfrm>
          <a:prstGeom prst="rect">
            <a:avLst/>
          </a:prstGeom>
          <a:noFill/>
          <a:ln w="9525">
            <a:noFill/>
            <a:miter lim="800000"/>
            <a:headEnd/>
            <a:tailEnd/>
          </a:ln>
        </p:spPr>
      </p:pic>
      <p:pic>
        <p:nvPicPr>
          <p:cNvPr id="45058" name="Picture 2"/>
          <p:cNvPicPr>
            <a:picLocks noChangeAspect="1" noChangeArrowheads="1"/>
          </p:cNvPicPr>
          <p:nvPr>
            <p:custDataLst>
              <p:tags r:id="rId3"/>
            </p:custDataLst>
          </p:nvPr>
        </p:nvPicPr>
        <p:blipFill>
          <a:blip r:embed="rId7" cstate="print"/>
          <a:srcRect/>
          <a:stretch>
            <a:fillRect/>
          </a:stretch>
        </p:blipFill>
        <p:spPr bwMode="auto">
          <a:xfrm>
            <a:off x="6596426" y="1533378"/>
            <a:ext cx="1467511" cy="2208629"/>
          </a:xfrm>
          <a:prstGeom prst="rect">
            <a:avLst/>
          </a:prstGeom>
          <a:noFill/>
          <a:ln w="9525">
            <a:noFill/>
            <a:miter lim="800000"/>
            <a:headEnd/>
            <a:tailEnd/>
          </a:ln>
        </p:spPr>
      </p:pic>
      <p:cxnSp>
        <p:nvCxnSpPr>
          <p:cNvPr id="8" name="Straight Connector 7"/>
          <p:cNvCxnSpPr/>
          <p:nvPr/>
        </p:nvCxnSpPr>
        <p:spPr>
          <a:xfrm>
            <a:off x="5078437" y="4051495"/>
            <a:ext cx="3882683" cy="14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518117" y="4051495"/>
            <a:ext cx="5120640" cy="28136"/>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5058"/>
                                        </p:tgtEl>
                                        <p:attrNameLst>
                                          <p:attrName>style.visibility</p:attrName>
                                        </p:attrNameLst>
                                      </p:cBhvr>
                                      <p:to>
                                        <p:strVal val="visible"/>
                                      </p:to>
                                    </p:set>
                                    <p:animEffect transition="in" filter="fade">
                                      <p:cBhvr>
                                        <p:cTn id="16" dur="2000"/>
                                        <p:tgtEl>
                                          <p:spTgt spid="450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5057"/>
                                        </p:tgtEl>
                                        <p:attrNameLst>
                                          <p:attrName>style.visibility</p:attrName>
                                        </p:attrNameLst>
                                      </p:cBhvr>
                                      <p:to>
                                        <p:strVal val="visible"/>
                                      </p:to>
                                    </p:set>
                                    <p:animEffect transition="in" filter="fade">
                                      <p:cBhvr>
                                        <p:cTn id="30" dur="2000"/>
                                        <p:tgtEl>
                                          <p:spTgt spid="4505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20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20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20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9790" y="2130425"/>
            <a:ext cx="7028410" cy="1470025"/>
          </a:xfrm>
        </p:spPr>
        <p:txBody>
          <a:bodyPr/>
          <a:lstStyle/>
          <a:p>
            <a:r>
              <a:rPr lang="en-US" dirty="0" smtClean="0"/>
              <a:t>Thank you for participating in this session.</a:t>
            </a:r>
            <a:br>
              <a:rPr lang="en-US" dirty="0" smtClean="0"/>
            </a:br>
            <a:r>
              <a:rPr lang="en-US" dirty="0" smtClean="0"/>
              <a:t>.</a:t>
            </a: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solidFill>
                  <a:schemeClr val="accent2"/>
                </a:solidFill>
                <a:effectLst>
                  <a:outerShdw blurRad="38100" dist="38100" dir="2700000" algn="tl">
                    <a:srgbClr val="000000">
                      <a:alpha val="43137"/>
                    </a:srgbClr>
                  </a:outerShdw>
                </a:effectLst>
              </a:rPr>
              <a:t>Computer Forensics and Electronic Discovery</a:t>
            </a:r>
            <a:endParaRPr lang="en-US" sz="3200"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3947375" cy="5257800"/>
          </a:xfrm>
        </p:spPr>
        <p:txBody>
          <a:bodyPr/>
          <a:lstStyle/>
          <a:p>
            <a:r>
              <a:rPr lang="en-US" sz="1800" i="1" dirty="0" smtClean="0"/>
              <a:t>Computer forensics </a:t>
            </a:r>
            <a:r>
              <a:rPr lang="en-US" sz="1800" dirty="0" smtClean="0"/>
              <a:t>involves the identification, preservation, extraction, documentation, and analysis of computer evidence. </a:t>
            </a:r>
          </a:p>
          <a:p>
            <a:pPr lvl="1">
              <a:buNone/>
            </a:pPr>
            <a:endParaRPr lang="en-US" sz="1800" dirty="0" smtClean="0">
              <a:ea typeface="+mn-ea"/>
              <a:cs typeface="+mn-cs"/>
            </a:endParaRPr>
          </a:p>
          <a:p>
            <a:pPr lvl="1"/>
            <a:endParaRPr lang="en-US" sz="1800" dirty="0" smtClean="0">
              <a:ea typeface="+mn-ea"/>
              <a:cs typeface="+mn-cs"/>
            </a:endParaRPr>
          </a:p>
          <a:p>
            <a:pPr lvl="1"/>
            <a:endParaRPr lang="en-US" sz="1800" dirty="0" smtClean="0">
              <a:ea typeface="+mn-ea"/>
              <a:cs typeface="+mn-cs"/>
            </a:endParaRPr>
          </a:p>
          <a:p>
            <a:endParaRPr lang="en-US" sz="1800" dirty="0" smtClean="0"/>
          </a:p>
          <a:p>
            <a:r>
              <a:rPr lang="en-US" sz="1800" i="1" dirty="0" smtClean="0"/>
              <a:t>Electronic discovery</a:t>
            </a:r>
            <a:r>
              <a:rPr lang="en-US" sz="1800" dirty="0" smtClean="0"/>
              <a:t> is primarily the request, collection, review, production and management of electronic information.</a:t>
            </a:r>
            <a:endParaRPr lang="en-US" sz="1800" dirty="0" smtClean="0">
              <a:ea typeface="+mn-ea"/>
              <a:cs typeface="+mn-cs"/>
            </a:endParaRPr>
          </a:p>
          <a:p>
            <a:pPr lvl="1"/>
            <a:endParaRPr lang="en-US" sz="1800" dirty="0" smtClean="0">
              <a:ea typeface="+mn-ea"/>
              <a:cs typeface="+mn-cs"/>
            </a:endParaRPr>
          </a:p>
          <a:p>
            <a:endParaRPr lang="en-US" sz="1800" dirty="0" smtClean="0">
              <a:ea typeface="+mn-ea"/>
              <a:cs typeface="+mn-cs"/>
            </a:endParaRPr>
          </a:p>
          <a:p>
            <a:pPr>
              <a:buNone/>
            </a:pPr>
            <a:endParaRPr lang="en-US" sz="1800" dirty="0"/>
          </a:p>
        </p:txBody>
      </p:sp>
      <p:pic>
        <p:nvPicPr>
          <p:cNvPr id="4" name="Picture 2" descr="C:\Arkfeld\EDE Master Learning\a_graphicsandvideo\bigstockphoto_Hard_Disc_Investigation_1498130.jpg"/>
          <p:cNvPicPr>
            <a:picLocks noChangeAspect="1" noChangeArrowheads="1"/>
          </p:cNvPicPr>
          <p:nvPr>
            <p:custDataLst>
              <p:tags r:id="rId2"/>
            </p:custDataLst>
          </p:nvPr>
        </p:nvPicPr>
        <p:blipFill>
          <a:blip r:embed="rId6" cstate="print"/>
          <a:srcRect/>
          <a:stretch>
            <a:fillRect/>
          </a:stretch>
        </p:blipFill>
        <p:spPr bwMode="auto">
          <a:xfrm>
            <a:off x="5911403" y="1527035"/>
            <a:ext cx="2262367" cy="1493083"/>
          </a:xfrm>
          <a:prstGeom prst="rect">
            <a:avLst/>
          </a:prstGeom>
          <a:noFill/>
        </p:spPr>
      </p:pic>
      <p:pic>
        <p:nvPicPr>
          <p:cNvPr id="44034" name="PPTShape_0" descr="C:\Arkfeld\EDE Master Learning\a_graphicsandvideo\basicnetworkdesign2.jpg"/>
          <p:cNvPicPr>
            <a:picLocks noChangeAspect="1" noChangeArrowheads="1"/>
          </p:cNvPicPr>
          <p:nvPr>
            <p:custDataLst>
              <p:tags r:id="rId3"/>
            </p:custDataLst>
          </p:nvPr>
        </p:nvPicPr>
        <p:blipFill>
          <a:blip r:embed="rId7" cstate="print"/>
          <a:srcRect/>
          <a:stretch>
            <a:fillRect/>
          </a:stretch>
        </p:blipFill>
        <p:spPr bwMode="auto">
          <a:xfrm>
            <a:off x="5599226" y="3812147"/>
            <a:ext cx="2827582" cy="1986700"/>
          </a:xfrm>
          <a:prstGeom prst="rect">
            <a:avLst/>
          </a:prstGeom>
          <a:noFill/>
        </p:spPr>
      </p:pic>
      <p:cxnSp>
        <p:nvCxnSpPr>
          <p:cNvPr id="7" name="Straight Connector 6"/>
          <p:cNvCxnSpPr/>
          <p:nvPr/>
        </p:nvCxnSpPr>
        <p:spPr>
          <a:xfrm>
            <a:off x="515155" y="3425781"/>
            <a:ext cx="8268237"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4034"/>
                                        </p:tgtEl>
                                        <p:attrNameLst>
                                          <p:attrName>style.visibility</p:attrName>
                                        </p:attrNameLst>
                                      </p:cBhvr>
                                      <p:to>
                                        <p:strVal val="visible"/>
                                      </p:to>
                                    </p:set>
                                    <p:animEffect transition="in" filter="fade">
                                      <p:cBhvr>
                                        <p:cTn id="18"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 name="Content Placeholder 23" descr="-5.jpg"/>
          <p:cNvPicPr>
            <a:picLocks noGrp="1" noChangeAspect="1"/>
          </p:cNvPicPr>
          <p:nvPr>
            <p:ph idx="1"/>
          </p:nvPr>
        </p:nvPicPr>
        <p:blipFill>
          <a:blip r:embed="rId5" cstate="print">
            <a:extLst>
              <a:ext uri="{28A0092B-C50C-407E-A947-70E740481C1C}">
                <a14:useLocalDpi xmlns:a14="http://schemas.microsoft.com/office/drawing/2010/main" val="0"/>
              </a:ext>
            </a:extLst>
          </a:blip>
          <a:srcRect t="32828" b="32828"/>
          <a:stretch>
            <a:fillRect/>
          </a:stretch>
        </p:blipFill>
        <p:spPr/>
      </p:pic>
      <p:sp>
        <p:nvSpPr>
          <p:cNvPr id="4" name="Rectangle 3"/>
          <p:cNvSpPr/>
          <p:nvPr/>
        </p:nvSpPr>
        <p:spPr>
          <a:xfrm>
            <a:off x="0" y="-124234"/>
            <a:ext cx="9144000" cy="69822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ogo.pn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268577" y="6266710"/>
            <a:ext cx="2625661" cy="625157"/>
          </a:xfrm>
          <a:prstGeom prst="rect">
            <a:avLst/>
          </a:prstGeom>
        </p:spPr>
      </p:pic>
      <p:sp>
        <p:nvSpPr>
          <p:cNvPr id="6" name="Rectangle 5"/>
          <p:cNvSpPr/>
          <p:nvPr/>
        </p:nvSpPr>
        <p:spPr>
          <a:xfrm>
            <a:off x="0" y="346267"/>
            <a:ext cx="7922486" cy="1303867"/>
          </a:xfrm>
          <a:prstGeom prst="rect">
            <a:avLst/>
          </a:prstGeom>
          <a:solidFill>
            <a:schemeClr val="tx1">
              <a:lumMod val="75000"/>
              <a:lumOff val="25000"/>
            </a:schemeClr>
          </a:solidFill>
          <a:ln>
            <a:no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lumMod val="50000"/>
                </a:prstClr>
              </a:solidFill>
            </a:endParaRPr>
          </a:p>
        </p:txBody>
      </p:sp>
      <p:sp>
        <p:nvSpPr>
          <p:cNvPr id="7" name="TextBox 6"/>
          <p:cNvSpPr txBox="1"/>
          <p:nvPr/>
        </p:nvSpPr>
        <p:spPr>
          <a:xfrm>
            <a:off x="219142" y="744920"/>
            <a:ext cx="7703343" cy="492443"/>
          </a:xfrm>
          <a:prstGeom prst="rect">
            <a:avLst/>
          </a:prstGeom>
          <a:noFill/>
          <a:effectLst/>
        </p:spPr>
        <p:txBody>
          <a:bodyPr wrap="square" rtlCol="0">
            <a:spAutoFit/>
          </a:bodyPr>
          <a:lstStyle/>
          <a:p>
            <a:pPr defTabSz="457200" fontAlgn="auto">
              <a:spcBef>
                <a:spcPts val="0"/>
              </a:spcBef>
              <a:spcAft>
                <a:spcPts val="0"/>
              </a:spcAft>
            </a:pPr>
            <a:r>
              <a:rPr lang="en-US" sz="2600" b="1" dirty="0" smtClean="0">
                <a:solidFill>
                  <a:prstClr val="white"/>
                </a:solidFill>
                <a:latin typeface="Helvetica"/>
                <a:cs typeface="Helvetica"/>
              </a:rPr>
              <a:t>eDiscovery Educational Opportunities</a:t>
            </a:r>
            <a:endParaRPr lang="en-US" sz="2600" b="1" dirty="0">
              <a:solidFill>
                <a:prstClr val="white"/>
              </a:solidFill>
              <a:latin typeface="Helvetica"/>
              <a:cs typeface="Helvetica"/>
            </a:endParaRPr>
          </a:p>
        </p:txBody>
      </p:sp>
      <p:sp>
        <p:nvSpPr>
          <p:cNvPr id="11" name="TextBox 10"/>
          <p:cNvSpPr txBox="1"/>
          <p:nvPr/>
        </p:nvSpPr>
        <p:spPr>
          <a:xfrm>
            <a:off x="1511191" y="2544629"/>
            <a:ext cx="2924242" cy="1785104"/>
          </a:xfrm>
          <a:prstGeom prst="rect">
            <a:avLst/>
          </a:prstGeom>
          <a:noFill/>
        </p:spPr>
        <p:txBody>
          <a:bodyPr wrap="square" rtlCol="0">
            <a:spAutoFit/>
          </a:bodyPr>
          <a:lstStyle/>
          <a:p>
            <a:pPr defTabSz="457200" fontAlgn="auto">
              <a:spcBef>
                <a:spcPts val="0"/>
              </a:spcBef>
              <a:spcAft>
                <a:spcPts val="0"/>
              </a:spcAft>
            </a:pPr>
            <a:r>
              <a:rPr lang="en-US" sz="1100" i="1" dirty="0" smtClean="0">
                <a:solidFill>
                  <a:prstClr val="black">
                    <a:lumMod val="75000"/>
                    <a:lumOff val="25000"/>
                  </a:prstClr>
                </a:solidFill>
                <a:latin typeface="Times New Roman"/>
                <a:cs typeface="Times New Roman"/>
              </a:rPr>
              <a:t>Begins Fall and Spring </a:t>
            </a:r>
          </a:p>
          <a:p>
            <a:pPr defTabSz="457200"/>
            <a:r>
              <a:rPr lang="en-US" sz="1100" dirty="0" err="1" smtClean="0">
                <a:solidFill>
                  <a:srgbClr val="FF6902"/>
                </a:solidFill>
                <a:cs typeface="Times New Roman"/>
              </a:rPr>
              <a:t>www.LawCLECenter.com</a:t>
            </a:r>
            <a:endParaRPr lang="en-US" sz="1100" i="1" dirty="0" smtClean="0">
              <a:solidFill>
                <a:srgbClr val="FF6902"/>
              </a:solidFill>
              <a:latin typeface="Times New Roman"/>
              <a:cs typeface="Times New Roman"/>
            </a:endParaRPr>
          </a:p>
          <a:p>
            <a:pPr defTabSz="457200" fontAlgn="auto">
              <a:spcBef>
                <a:spcPts val="0"/>
              </a:spcBef>
              <a:spcAft>
                <a:spcPts val="0"/>
              </a:spcAft>
            </a:pPr>
            <a:endParaRPr lang="en-US" sz="1100" i="1" dirty="0">
              <a:solidFill>
                <a:prstClr val="black">
                  <a:lumMod val="75000"/>
                  <a:lumOff val="25000"/>
                </a:prstClr>
              </a:solidFill>
              <a:latin typeface="Times New Roman"/>
              <a:cs typeface="Times New Roman"/>
            </a:endParaRPr>
          </a:p>
          <a:p>
            <a:pPr marL="171450" indent="-171450" defTabSz="457200">
              <a:buFont typeface="Arial"/>
              <a:buChar char="•"/>
            </a:pPr>
            <a:r>
              <a:rPr lang="en-US" sz="1100" dirty="0">
                <a:solidFill>
                  <a:prstClr val="black">
                    <a:lumMod val="75000"/>
                    <a:lumOff val="25000"/>
                  </a:prstClr>
                </a:solidFill>
                <a:cs typeface="Times New Roman"/>
              </a:rPr>
              <a:t>Eight week </a:t>
            </a:r>
            <a:r>
              <a:rPr lang="en-US" sz="1100" dirty="0" smtClean="0">
                <a:solidFill>
                  <a:prstClr val="black">
                    <a:lumMod val="75000"/>
                    <a:lumOff val="25000"/>
                  </a:prstClr>
                </a:solidFill>
                <a:cs typeface="Times New Roman"/>
              </a:rPr>
              <a:t>course</a:t>
            </a:r>
            <a:endParaRPr lang="en-US" sz="1100" dirty="0" smtClean="0">
              <a:solidFill>
                <a:prstClr val="black">
                  <a:lumMod val="75000"/>
                  <a:lumOff val="25000"/>
                </a:prstClr>
              </a:solidFill>
              <a:latin typeface="Times New Roman"/>
              <a:cs typeface="Times New Roman"/>
            </a:endParaRPr>
          </a:p>
          <a:p>
            <a:pPr marL="171450" indent="-171450" defTabSz="457200" fontAlgn="auto">
              <a:spcBef>
                <a:spcPts val="0"/>
              </a:spcBef>
              <a:spcAft>
                <a:spcPts val="0"/>
              </a:spcAft>
              <a:buFont typeface="Arial"/>
              <a:buChar char="•"/>
            </a:pPr>
            <a:r>
              <a:rPr lang="en-US" sz="1100" dirty="0" smtClean="0">
                <a:solidFill>
                  <a:prstClr val="black">
                    <a:lumMod val="75000"/>
                    <a:lumOff val="25000"/>
                  </a:prstClr>
                </a:solidFill>
                <a:latin typeface="Times New Roman"/>
                <a:cs typeface="Times New Roman"/>
              </a:rPr>
              <a:t>Once weekly webcast &amp; online classroom</a:t>
            </a:r>
          </a:p>
          <a:p>
            <a:pPr marL="171450" indent="-171450" defTabSz="457200" fontAlgn="auto">
              <a:spcBef>
                <a:spcPts val="0"/>
              </a:spcBef>
              <a:spcAft>
                <a:spcPts val="0"/>
              </a:spcAft>
              <a:buFont typeface="Arial"/>
              <a:buChar char="•"/>
            </a:pPr>
            <a:r>
              <a:rPr lang="en-US" sz="1100" dirty="0" smtClean="0">
                <a:solidFill>
                  <a:prstClr val="black">
                    <a:lumMod val="75000"/>
                    <a:lumOff val="25000"/>
                  </a:prstClr>
                </a:solidFill>
                <a:latin typeface="Times New Roman"/>
                <a:cs typeface="Times New Roman"/>
              </a:rPr>
              <a:t>Includes 18 on-demand eDiscovery courses</a:t>
            </a:r>
          </a:p>
          <a:p>
            <a:pPr marL="171450" indent="-171450" defTabSz="457200" fontAlgn="auto">
              <a:spcBef>
                <a:spcPts val="0"/>
              </a:spcBef>
              <a:spcAft>
                <a:spcPts val="0"/>
              </a:spcAft>
              <a:buFont typeface="Arial"/>
              <a:buChar char="•"/>
            </a:pPr>
            <a:r>
              <a:rPr lang="en-US" sz="1100" dirty="0" smtClean="0">
                <a:solidFill>
                  <a:prstClr val="black">
                    <a:lumMod val="75000"/>
                    <a:lumOff val="25000"/>
                  </a:prstClr>
                </a:solidFill>
                <a:latin typeface="Times New Roman"/>
                <a:cs typeface="Times New Roman"/>
              </a:rPr>
              <a:t>Preliminary &amp; Post Course Assessments</a:t>
            </a:r>
          </a:p>
          <a:p>
            <a:pPr marL="171450" indent="-171450" defTabSz="457200" fontAlgn="auto">
              <a:spcBef>
                <a:spcPts val="0"/>
              </a:spcBef>
              <a:spcAft>
                <a:spcPts val="0"/>
              </a:spcAft>
              <a:buFont typeface="Arial"/>
              <a:buChar char="•"/>
            </a:pPr>
            <a:r>
              <a:rPr lang="en-US" sz="1100" dirty="0" smtClean="0">
                <a:solidFill>
                  <a:prstClr val="black">
                    <a:lumMod val="75000"/>
                    <a:lumOff val="25000"/>
                  </a:prstClr>
                </a:solidFill>
                <a:latin typeface="Times New Roman"/>
                <a:cs typeface="Times New Roman"/>
              </a:rPr>
              <a:t>Certificate of Completion</a:t>
            </a:r>
          </a:p>
          <a:p>
            <a:pPr marL="171450" indent="-171450" defTabSz="457200" fontAlgn="auto">
              <a:spcBef>
                <a:spcPts val="0"/>
              </a:spcBef>
              <a:spcAft>
                <a:spcPts val="0"/>
              </a:spcAft>
              <a:buFont typeface="Arial"/>
              <a:buChar char="•"/>
            </a:pPr>
            <a:r>
              <a:rPr lang="en-US" sz="1100" dirty="0" smtClean="0">
                <a:solidFill>
                  <a:prstClr val="black">
                    <a:lumMod val="75000"/>
                    <a:lumOff val="25000"/>
                  </a:prstClr>
                </a:solidFill>
                <a:latin typeface="Times New Roman"/>
                <a:cs typeface="Times New Roman"/>
              </a:rPr>
              <a:t>FREE copy of the </a:t>
            </a:r>
            <a:r>
              <a:rPr lang="en-US" sz="1100" i="1" dirty="0" smtClean="0">
                <a:solidFill>
                  <a:prstClr val="black">
                    <a:lumMod val="75000"/>
                    <a:lumOff val="25000"/>
                  </a:prstClr>
                </a:solidFill>
                <a:latin typeface="Times New Roman"/>
                <a:cs typeface="Times New Roman"/>
              </a:rPr>
              <a:t>Arkfeld on Electronic Discovery and Evidence </a:t>
            </a:r>
            <a:r>
              <a:rPr lang="en-US" sz="1100" dirty="0" smtClean="0">
                <a:solidFill>
                  <a:prstClr val="black">
                    <a:lumMod val="75000"/>
                    <a:lumOff val="25000"/>
                  </a:prstClr>
                </a:solidFill>
                <a:latin typeface="Times New Roman"/>
                <a:cs typeface="Times New Roman"/>
              </a:rPr>
              <a:t>publications</a:t>
            </a:r>
          </a:p>
        </p:txBody>
      </p:sp>
      <p:sp>
        <p:nvSpPr>
          <p:cNvPr id="12" name="TextBox 11"/>
          <p:cNvSpPr txBox="1"/>
          <p:nvPr/>
        </p:nvSpPr>
        <p:spPr>
          <a:xfrm>
            <a:off x="1511191" y="2023160"/>
            <a:ext cx="3712161" cy="523220"/>
          </a:xfrm>
          <a:prstGeom prst="rect">
            <a:avLst/>
          </a:prstGeom>
          <a:noFill/>
        </p:spPr>
        <p:txBody>
          <a:bodyPr wrap="square" rtlCol="0">
            <a:spAutoFit/>
          </a:bodyPr>
          <a:lstStyle/>
          <a:p>
            <a:pPr defTabSz="457200" fontAlgn="auto">
              <a:spcBef>
                <a:spcPts val="0"/>
              </a:spcBef>
              <a:spcAft>
                <a:spcPts val="0"/>
              </a:spcAft>
            </a:pPr>
            <a:r>
              <a:rPr lang="en-US" sz="1400" b="1" dirty="0" smtClean="0">
                <a:solidFill>
                  <a:prstClr val="black">
                    <a:lumMod val="75000"/>
                    <a:lumOff val="25000"/>
                  </a:prstClr>
                </a:solidFill>
                <a:latin typeface="Helvetica"/>
                <a:cs typeface="Helvetica"/>
              </a:rPr>
              <a:t>Arkfeld Online eDiscovery</a:t>
            </a:r>
          </a:p>
          <a:p>
            <a:pPr defTabSz="457200" fontAlgn="auto">
              <a:spcBef>
                <a:spcPts val="0"/>
              </a:spcBef>
              <a:spcAft>
                <a:spcPts val="0"/>
              </a:spcAft>
            </a:pPr>
            <a:r>
              <a:rPr lang="en-US" sz="1400" b="1" dirty="0" smtClean="0">
                <a:solidFill>
                  <a:prstClr val="black">
                    <a:lumMod val="75000"/>
                    <a:lumOff val="25000"/>
                  </a:prstClr>
                </a:solidFill>
                <a:latin typeface="Helvetica"/>
                <a:cs typeface="Helvetica"/>
              </a:rPr>
              <a:t>Training Course</a:t>
            </a:r>
          </a:p>
        </p:txBody>
      </p:sp>
      <p:sp>
        <p:nvSpPr>
          <p:cNvPr id="14" name="TextBox 13"/>
          <p:cNvSpPr txBox="1"/>
          <p:nvPr/>
        </p:nvSpPr>
        <p:spPr>
          <a:xfrm>
            <a:off x="1511191" y="4572000"/>
            <a:ext cx="3712161" cy="307777"/>
          </a:xfrm>
          <a:prstGeom prst="rect">
            <a:avLst/>
          </a:prstGeom>
          <a:noFill/>
        </p:spPr>
        <p:txBody>
          <a:bodyPr wrap="square" rtlCol="0">
            <a:spAutoFit/>
          </a:bodyPr>
          <a:lstStyle/>
          <a:p>
            <a:pPr defTabSz="457200" fontAlgn="auto">
              <a:spcBef>
                <a:spcPts val="0"/>
              </a:spcBef>
              <a:spcAft>
                <a:spcPts val="0"/>
              </a:spcAft>
            </a:pPr>
            <a:r>
              <a:rPr lang="en-US" sz="1400" b="1" dirty="0" smtClean="0">
                <a:solidFill>
                  <a:prstClr val="black">
                    <a:lumMod val="75000"/>
                    <a:lumOff val="25000"/>
                  </a:prstClr>
                </a:solidFill>
                <a:latin typeface="Helvetica"/>
                <a:cs typeface="Helvetica"/>
              </a:rPr>
              <a:t>Past Webinars</a:t>
            </a:r>
            <a:endParaRPr lang="en-US" sz="1400" b="1" dirty="0">
              <a:solidFill>
                <a:prstClr val="black">
                  <a:lumMod val="75000"/>
                  <a:lumOff val="25000"/>
                </a:prstClr>
              </a:solidFill>
              <a:latin typeface="Helvetica"/>
              <a:cs typeface="Helvetica"/>
            </a:endParaRPr>
          </a:p>
        </p:txBody>
      </p:sp>
      <p:sp>
        <p:nvSpPr>
          <p:cNvPr id="15" name="TextBox 14"/>
          <p:cNvSpPr txBox="1"/>
          <p:nvPr/>
        </p:nvSpPr>
        <p:spPr>
          <a:xfrm>
            <a:off x="5688306" y="2281176"/>
            <a:ext cx="2908871" cy="261610"/>
          </a:xfrm>
          <a:prstGeom prst="rect">
            <a:avLst/>
          </a:prstGeom>
          <a:noFill/>
        </p:spPr>
        <p:txBody>
          <a:bodyPr wrap="square" rtlCol="0">
            <a:spAutoFit/>
          </a:bodyPr>
          <a:lstStyle/>
          <a:p>
            <a:endParaRPr lang="en-US" sz="1100" b="1" dirty="0"/>
          </a:p>
        </p:txBody>
      </p:sp>
      <p:sp>
        <p:nvSpPr>
          <p:cNvPr id="16" name="TextBox 15"/>
          <p:cNvSpPr txBox="1"/>
          <p:nvPr/>
        </p:nvSpPr>
        <p:spPr>
          <a:xfrm>
            <a:off x="5571717" y="4572000"/>
            <a:ext cx="2734083" cy="307777"/>
          </a:xfrm>
          <a:prstGeom prst="rect">
            <a:avLst/>
          </a:prstGeom>
          <a:noFill/>
        </p:spPr>
        <p:txBody>
          <a:bodyPr wrap="square" rtlCol="0">
            <a:spAutoFit/>
          </a:bodyPr>
          <a:lstStyle/>
          <a:p>
            <a:pPr defTabSz="457200" fontAlgn="auto">
              <a:spcBef>
                <a:spcPts val="0"/>
              </a:spcBef>
              <a:spcAft>
                <a:spcPts val="0"/>
              </a:spcAft>
            </a:pPr>
            <a:r>
              <a:rPr lang="en-US" sz="1400" b="1" dirty="0" smtClean="0">
                <a:solidFill>
                  <a:prstClr val="black">
                    <a:lumMod val="75000"/>
                    <a:lumOff val="25000"/>
                  </a:prstClr>
                </a:solidFill>
                <a:latin typeface="Helvetica"/>
                <a:cs typeface="Helvetica"/>
              </a:rPr>
              <a:t>eDiscovery eLearning Series</a:t>
            </a:r>
          </a:p>
        </p:txBody>
      </p:sp>
      <p:cxnSp>
        <p:nvCxnSpPr>
          <p:cNvPr id="17" name="Straight Connector 16"/>
          <p:cNvCxnSpPr/>
          <p:nvPr/>
        </p:nvCxnSpPr>
        <p:spPr>
          <a:xfrm>
            <a:off x="336550" y="6222833"/>
            <a:ext cx="8439150" cy="0"/>
          </a:xfrm>
          <a:prstGeom prst="line">
            <a:avLst/>
          </a:prstGeom>
          <a:ln>
            <a:solidFill>
              <a:schemeClr val="bg1">
                <a:lumMod val="50000"/>
              </a:schemeClr>
            </a:solidFill>
          </a:ln>
        </p:spPr>
        <p:style>
          <a:lnRef idx="1">
            <a:schemeClr val="accent4"/>
          </a:lnRef>
          <a:fillRef idx="0">
            <a:schemeClr val="accent4"/>
          </a:fillRef>
          <a:effectRef idx="0">
            <a:schemeClr val="accent4"/>
          </a:effectRef>
          <a:fontRef idx="minor">
            <a:schemeClr val="tx1"/>
          </a:fontRef>
        </p:style>
      </p:cxnSp>
      <p:sp>
        <p:nvSpPr>
          <p:cNvPr id="18" name="Oval 17"/>
          <p:cNvSpPr/>
          <p:nvPr/>
        </p:nvSpPr>
        <p:spPr>
          <a:xfrm>
            <a:off x="6808160" y="-67245"/>
            <a:ext cx="2129122" cy="21291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19" name="Picture 18" descr="learn_and_lead.png"/>
          <p:cNvPicPr>
            <a:picLocks noChangeAspect="1"/>
          </p:cNvPicPr>
          <p:nvPr>
            <p:custDataLst>
              <p:tags r:id="rId2"/>
            </p:custDataLst>
          </p:nvPr>
        </p:nvPicPr>
        <p:blipFill>
          <a:blip r:embed="rId7" cstate="print">
            <a:alphaModFix/>
            <a:extLst>
              <a:ext uri="{28A0092B-C50C-407E-A947-70E740481C1C}">
                <a14:useLocalDpi xmlns:a14="http://schemas.microsoft.com/office/drawing/2010/main" val="0"/>
              </a:ext>
            </a:extLst>
          </a:blip>
          <a:stretch>
            <a:fillRect/>
          </a:stretch>
        </p:blipFill>
        <p:spPr>
          <a:xfrm>
            <a:off x="6635387" y="-156887"/>
            <a:ext cx="2378546" cy="2376167"/>
          </a:xfrm>
          <a:prstGeom prst="rect">
            <a:avLst/>
          </a:prstGeom>
        </p:spPr>
      </p:pic>
      <p:sp>
        <p:nvSpPr>
          <p:cNvPr id="22" name="TextBox 21"/>
          <p:cNvSpPr txBox="1"/>
          <p:nvPr/>
        </p:nvSpPr>
        <p:spPr>
          <a:xfrm>
            <a:off x="5532941" y="2021317"/>
            <a:ext cx="3712161" cy="523220"/>
          </a:xfrm>
          <a:prstGeom prst="rect">
            <a:avLst/>
          </a:prstGeom>
          <a:noFill/>
        </p:spPr>
        <p:txBody>
          <a:bodyPr wrap="square" rtlCol="0">
            <a:spAutoFit/>
          </a:bodyPr>
          <a:lstStyle/>
          <a:p>
            <a:pPr defTabSz="457200" fontAlgn="auto">
              <a:spcBef>
                <a:spcPts val="0"/>
              </a:spcBef>
              <a:spcAft>
                <a:spcPts val="0"/>
              </a:spcAft>
            </a:pPr>
            <a:r>
              <a:rPr lang="en-US" sz="1400" b="1" dirty="0" smtClean="0">
                <a:solidFill>
                  <a:prstClr val="black">
                    <a:lumMod val="75000"/>
                    <a:lumOff val="25000"/>
                  </a:prstClr>
                </a:solidFill>
                <a:latin typeface="Helvetica"/>
                <a:cs typeface="Helvetica"/>
              </a:rPr>
              <a:t>ASU-Arkfeld eDiscovery and</a:t>
            </a:r>
          </a:p>
          <a:p>
            <a:pPr defTabSz="457200" fontAlgn="auto">
              <a:spcBef>
                <a:spcPts val="0"/>
              </a:spcBef>
              <a:spcAft>
                <a:spcPts val="0"/>
              </a:spcAft>
            </a:pPr>
            <a:r>
              <a:rPr lang="en-US" sz="1400" b="1" dirty="0" smtClean="0">
                <a:solidFill>
                  <a:prstClr val="black">
                    <a:lumMod val="75000"/>
                    <a:lumOff val="25000"/>
                  </a:prstClr>
                </a:solidFill>
                <a:latin typeface="Helvetica"/>
                <a:cs typeface="Helvetica"/>
              </a:rPr>
              <a:t>Digital Evidence Conference</a:t>
            </a:r>
            <a:endParaRPr lang="en-US" sz="1400" b="1" dirty="0">
              <a:solidFill>
                <a:prstClr val="black">
                  <a:lumMod val="75000"/>
                  <a:lumOff val="25000"/>
                </a:prstClr>
              </a:solidFill>
              <a:latin typeface="Helvetica"/>
              <a:cs typeface="Helvetica"/>
            </a:endParaRPr>
          </a:p>
        </p:txBody>
      </p:sp>
      <p:pic>
        <p:nvPicPr>
          <p:cNvPr id="10" name="Picture 9" descr="ediscovery-full.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550" y="4619042"/>
            <a:ext cx="1058173" cy="952356"/>
          </a:xfrm>
          <a:prstGeom prst="rect">
            <a:avLst/>
          </a:prstGeom>
        </p:spPr>
      </p:pic>
      <p:pic>
        <p:nvPicPr>
          <p:cNvPr id="25" name="Picture 24" descr="ediscovery-it.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77269" y="4611994"/>
            <a:ext cx="1052571" cy="911505"/>
          </a:xfrm>
          <a:prstGeom prst="rect">
            <a:avLst/>
          </a:prstGeom>
        </p:spPr>
      </p:pic>
      <p:pic>
        <p:nvPicPr>
          <p:cNvPr id="27" name="Picture 26" descr="Screen Shot 2013-01-23 at 5.11.31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74770" y="2129742"/>
            <a:ext cx="1113234" cy="547920"/>
          </a:xfrm>
          <a:prstGeom prst="rect">
            <a:avLst/>
          </a:prstGeom>
        </p:spPr>
      </p:pic>
      <p:sp>
        <p:nvSpPr>
          <p:cNvPr id="28" name="TextBox 27"/>
          <p:cNvSpPr txBox="1"/>
          <p:nvPr/>
        </p:nvSpPr>
        <p:spPr>
          <a:xfrm>
            <a:off x="5542635" y="2546380"/>
            <a:ext cx="2924242" cy="1785104"/>
          </a:xfrm>
          <a:prstGeom prst="rect">
            <a:avLst/>
          </a:prstGeom>
          <a:noFill/>
        </p:spPr>
        <p:txBody>
          <a:bodyPr wrap="square" rtlCol="0">
            <a:spAutoFit/>
          </a:bodyPr>
          <a:lstStyle/>
          <a:p>
            <a:pPr defTabSz="457200" fontAlgn="auto">
              <a:spcBef>
                <a:spcPts val="0"/>
              </a:spcBef>
              <a:spcAft>
                <a:spcPts val="0"/>
              </a:spcAft>
            </a:pPr>
            <a:r>
              <a:rPr lang="en-US" sz="1100" i="1" dirty="0" smtClean="0">
                <a:solidFill>
                  <a:prstClr val="black">
                    <a:lumMod val="75000"/>
                    <a:lumOff val="25000"/>
                  </a:prstClr>
                </a:solidFill>
                <a:latin typeface="Times New Roman"/>
                <a:cs typeface="Times New Roman"/>
              </a:rPr>
              <a:t>March 13</a:t>
            </a:r>
            <a:r>
              <a:rPr lang="en-US" sz="1100" i="1" baseline="30000" dirty="0" smtClean="0">
                <a:solidFill>
                  <a:prstClr val="black">
                    <a:lumMod val="75000"/>
                    <a:lumOff val="25000"/>
                  </a:prstClr>
                </a:solidFill>
                <a:latin typeface="Times New Roman"/>
                <a:cs typeface="Times New Roman"/>
              </a:rPr>
              <a:t>th</a:t>
            </a:r>
            <a:r>
              <a:rPr lang="en-US" sz="1100" i="1" dirty="0" smtClean="0">
                <a:solidFill>
                  <a:prstClr val="black">
                    <a:lumMod val="75000"/>
                    <a:lumOff val="25000"/>
                  </a:prstClr>
                </a:solidFill>
                <a:latin typeface="Times New Roman"/>
                <a:cs typeface="Times New Roman"/>
              </a:rPr>
              <a:t> – 15</a:t>
            </a:r>
            <a:r>
              <a:rPr lang="en-US" sz="1100" i="1" baseline="30000" dirty="0" smtClean="0">
                <a:solidFill>
                  <a:prstClr val="black">
                    <a:lumMod val="75000"/>
                    <a:lumOff val="25000"/>
                  </a:prstClr>
                </a:solidFill>
                <a:latin typeface="Times New Roman"/>
                <a:cs typeface="Times New Roman"/>
              </a:rPr>
              <a:t>th</a:t>
            </a:r>
            <a:r>
              <a:rPr lang="en-US" sz="1100" i="1" dirty="0" smtClean="0">
                <a:solidFill>
                  <a:prstClr val="black">
                    <a:lumMod val="75000"/>
                    <a:lumOff val="25000"/>
                  </a:prstClr>
                </a:solidFill>
                <a:latin typeface="Times New Roman"/>
                <a:cs typeface="Times New Roman"/>
              </a:rPr>
              <a:t>, 2013</a:t>
            </a:r>
          </a:p>
          <a:p>
            <a:pPr defTabSz="457200" fontAlgn="auto">
              <a:spcBef>
                <a:spcPts val="0"/>
              </a:spcBef>
              <a:spcAft>
                <a:spcPts val="0"/>
              </a:spcAft>
            </a:pPr>
            <a:r>
              <a:rPr lang="en-US" sz="1100" dirty="0" err="1" smtClean="0">
                <a:solidFill>
                  <a:srgbClr val="FF6902"/>
                </a:solidFill>
                <a:latin typeface="Times New Roman"/>
                <a:cs typeface="Times New Roman"/>
              </a:rPr>
              <a:t>www.law.asu.edu</a:t>
            </a:r>
            <a:r>
              <a:rPr lang="en-US" sz="1100" dirty="0" smtClean="0">
                <a:solidFill>
                  <a:srgbClr val="FF6902"/>
                </a:solidFill>
                <a:latin typeface="Times New Roman"/>
                <a:cs typeface="Times New Roman"/>
              </a:rPr>
              <a:t>/</a:t>
            </a:r>
            <a:r>
              <a:rPr lang="en-US" sz="1100" dirty="0" err="1" smtClean="0">
                <a:solidFill>
                  <a:srgbClr val="FF6902"/>
                </a:solidFill>
                <a:latin typeface="Times New Roman"/>
                <a:cs typeface="Times New Roman"/>
              </a:rPr>
              <a:t>ediscovery</a:t>
            </a:r>
            <a:endParaRPr lang="en-US" sz="1100" dirty="0" smtClean="0">
              <a:solidFill>
                <a:srgbClr val="FF6902"/>
              </a:solidFill>
              <a:latin typeface="Times New Roman"/>
              <a:cs typeface="Times New Roman"/>
            </a:endParaRPr>
          </a:p>
          <a:p>
            <a:pPr defTabSz="457200" fontAlgn="auto">
              <a:spcBef>
                <a:spcPts val="0"/>
              </a:spcBef>
              <a:spcAft>
                <a:spcPts val="0"/>
              </a:spcAft>
            </a:pPr>
            <a:endParaRPr lang="en-US" sz="1100" dirty="0" smtClean="0">
              <a:solidFill>
                <a:prstClr val="black">
                  <a:lumMod val="75000"/>
                  <a:lumOff val="25000"/>
                </a:prstClr>
              </a:solidFill>
              <a:latin typeface="Times New Roman"/>
              <a:cs typeface="Times New Roman"/>
            </a:endParaRPr>
          </a:p>
          <a:p>
            <a:pPr defTabSz="457200" fontAlgn="auto">
              <a:spcBef>
                <a:spcPts val="0"/>
              </a:spcBef>
              <a:spcAft>
                <a:spcPts val="0"/>
              </a:spcAft>
            </a:pPr>
            <a:r>
              <a:rPr lang="en-US" sz="1100" dirty="0" smtClean="0">
                <a:solidFill>
                  <a:prstClr val="black">
                    <a:lumMod val="75000"/>
                    <a:lumOff val="25000"/>
                  </a:prstClr>
                </a:solidFill>
                <a:latin typeface="Times New Roman"/>
                <a:cs typeface="Times New Roman"/>
              </a:rPr>
              <a:t>Sandra Day O’Connor College of Law</a:t>
            </a:r>
          </a:p>
          <a:p>
            <a:pPr defTabSz="457200" fontAlgn="auto">
              <a:spcBef>
                <a:spcPts val="0"/>
              </a:spcBef>
              <a:spcAft>
                <a:spcPts val="0"/>
              </a:spcAft>
            </a:pPr>
            <a:r>
              <a:rPr lang="en-US" sz="1100" dirty="0" smtClean="0">
                <a:solidFill>
                  <a:prstClr val="black">
                    <a:lumMod val="75000"/>
                    <a:lumOff val="25000"/>
                  </a:prstClr>
                </a:solidFill>
                <a:latin typeface="Times New Roman"/>
                <a:cs typeface="Times New Roman"/>
              </a:rPr>
              <a:t>Arizona State University, Tempe campus</a:t>
            </a:r>
          </a:p>
          <a:p>
            <a:pPr defTabSz="457200" fontAlgn="auto">
              <a:spcBef>
                <a:spcPts val="0"/>
              </a:spcBef>
              <a:spcAft>
                <a:spcPts val="0"/>
              </a:spcAft>
            </a:pPr>
            <a:endParaRPr lang="en-US" sz="1100" dirty="0">
              <a:solidFill>
                <a:prstClr val="black">
                  <a:lumMod val="75000"/>
                  <a:lumOff val="25000"/>
                </a:prstClr>
              </a:solidFill>
              <a:latin typeface="Times New Roman"/>
              <a:cs typeface="Times New Roman"/>
            </a:endParaRPr>
          </a:p>
          <a:p>
            <a:pPr defTabSz="457200" fontAlgn="auto">
              <a:spcBef>
                <a:spcPts val="0"/>
              </a:spcBef>
              <a:spcAft>
                <a:spcPts val="0"/>
              </a:spcAft>
            </a:pPr>
            <a:r>
              <a:rPr lang="en-US" sz="1100" i="1" dirty="0" smtClean="0">
                <a:solidFill>
                  <a:prstClr val="black">
                    <a:lumMod val="75000"/>
                    <a:lumOff val="25000"/>
                  </a:prstClr>
                </a:solidFill>
                <a:latin typeface="Times New Roman"/>
                <a:cs typeface="Times New Roman"/>
              </a:rPr>
              <a:t>Keynote Speakers</a:t>
            </a:r>
            <a:endParaRPr lang="en-US" sz="1100" dirty="0" smtClean="0">
              <a:solidFill>
                <a:prstClr val="black">
                  <a:lumMod val="75000"/>
                  <a:lumOff val="25000"/>
                </a:prstClr>
              </a:solidFill>
              <a:latin typeface="Times New Roman"/>
              <a:cs typeface="Times New Roman"/>
            </a:endParaRPr>
          </a:p>
          <a:p>
            <a:pPr defTabSz="457200" fontAlgn="auto">
              <a:spcBef>
                <a:spcPts val="0"/>
              </a:spcBef>
              <a:spcAft>
                <a:spcPts val="0"/>
              </a:spcAft>
            </a:pPr>
            <a:r>
              <a:rPr lang="en-US" sz="1100" dirty="0" smtClean="0">
                <a:solidFill>
                  <a:prstClr val="black">
                    <a:lumMod val="75000"/>
                    <a:lumOff val="25000"/>
                  </a:prstClr>
                </a:solidFill>
                <a:latin typeface="Times New Roman"/>
                <a:cs typeface="Times New Roman"/>
              </a:rPr>
              <a:t>U.S. District Court – Judge Paul Grimm</a:t>
            </a:r>
          </a:p>
          <a:p>
            <a:pPr defTabSz="457200" fontAlgn="auto">
              <a:spcBef>
                <a:spcPts val="0"/>
              </a:spcBef>
              <a:spcAft>
                <a:spcPts val="0"/>
              </a:spcAft>
            </a:pPr>
            <a:r>
              <a:rPr lang="en-US" sz="1100" dirty="0" smtClean="0">
                <a:solidFill>
                  <a:prstClr val="black">
                    <a:lumMod val="75000"/>
                    <a:lumOff val="25000"/>
                  </a:prstClr>
                </a:solidFill>
                <a:latin typeface="Times New Roman"/>
                <a:cs typeface="Times New Roman"/>
              </a:rPr>
              <a:t>U.S. Magistrate – Judge John </a:t>
            </a:r>
            <a:r>
              <a:rPr lang="en-US" sz="1100" dirty="0" err="1" smtClean="0">
                <a:solidFill>
                  <a:prstClr val="black">
                    <a:lumMod val="75000"/>
                    <a:lumOff val="25000"/>
                  </a:prstClr>
                </a:solidFill>
                <a:latin typeface="Times New Roman"/>
                <a:cs typeface="Times New Roman"/>
              </a:rPr>
              <a:t>Facciola</a:t>
            </a:r>
            <a:endParaRPr lang="en-US" sz="1100" dirty="0" smtClean="0">
              <a:solidFill>
                <a:prstClr val="black">
                  <a:lumMod val="75000"/>
                  <a:lumOff val="25000"/>
                </a:prstClr>
              </a:solidFill>
              <a:latin typeface="Times New Roman"/>
              <a:cs typeface="Times New Roman"/>
            </a:endParaRPr>
          </a:p>
          <a:p>
            <a:pPr defTabSz="457200" fontAlgn="auto">
              <a:spcBef>
                <a:spcPts val="0"/>
              </a:spcBef>
              <a:spcAft>
                <a:spcPts val="0"/>
              </a:spcAft>
            </a:pPr>
            <a:endParaRPr lang="en-US" sz="1100" b="1" dirty="0">
              <a:solidFill>
                <a:prstClr val="black">
                  <a:lumMod val="75000"/>
                  <a:lumOff val="25000"/>
                </a:prstClr>
              </a:solidFill>
              <a:latin typeface="Times New Roman"/>
              <a:cs typeface="Times New Roman"/>
            </a:endParaRPr>
          </a:p>
        </p:txBody>
      </p:sp>
      <p:pic>
        <p:nvPicPr>
          <p:cNvPr id="29" name="Picture 28" descr="popular.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6550" y="2061877"/>
            <a:ext cx="1119517" cy="710893"/>
          </a:xfrm>
          <a:prstGeom prst="rect">
            <a:avLst/>
          </a:prstGeom>
        </p:spPr>
      </p:pic>
      <p:sp>
        <p:nvSpPr>
          <p:cNvPr id="30" name="TextBox 29"/>
          <p:cNvSpPr txBox="1"/>
          <p:nvPr/>
        </p:nvSpPr>
        <p:spPr>
          <a:xfrm>
            <a:off x="1511191" y="4879777"/>
            <a:ext cx="2866078" cy="1107996"/>
          </a:xfrm>
          <a:prstGeom prst="rect">
            <a:avLst/>
          </a:prstGeom>
          <a:noFill/>
        </p:spPr>
        <p:txBody>
          <a:bodyPr wrap="square" rtlCol="0">
            <a:spAutoFit/>
          </a:bodyPr>
          <a:lstStyle/>
          <a:p>
            <a:pPr defTabSz="457200" fontAlgn="auto">
              <a:spcBef>
                <a:spcPts val="0"/>
              </a:spcBef>
              <a:spcAft>
                <a:spcPts val="0"/>
              </a:spcAft>
            </a:pPr>
            <a:r>
              <a:rPr lang="en-US" sz="1100" i="1" dirty="0" smtClean="0">
                <a:solidFill>
                  <a:prstClr val="black">
                    <a:lumMod val="75000"/>
                    <a:lumOff val="25000"/>
                  </a:prstClr>
                </a:solidFill>
                <a:latin typeface="Times New Roman"/>
                <a:cs typeface="Times New Roman"/>
              </a:rPr>
              <a:t>On Demand - $39.00</a:t>
            </a:r>
          </a:p>
          <a:p>
            <a:pPr defTabSz="457200"/>
            <a:r>
              <a:rPr lang="en-US" sz="1100" dirty="0" err="1" smtClean="0">
                <a:solidFill>
                  <a:srgbClr val="FF6902"/>
                </a:solidFill>
                <a:cs typeface="Times New Roman"/>
              </a:rPr>
              <a:t>www.LawCLECenter.com</a:t>
            </a:r>
            <a:endParaRPr lang="en-US" sz="1100" i="1" dirty="0" smtClean="0">
              <a:solidFill>
                <a:srgbClr val="FF6902"/>
              </a:solidFill>
              <a:latin typeface="Times New Roman"/>
              <a:cs typeface="Times New Roman"/>
            </a:endParaRPr>
          </a:p>
          <a:p>
            <a:pPr defTabSz="457200" fontAlgn="auto">
              <a:spcBef>
                <a:spcPts val="0"/>
              </a:spcBef>
              <a:spcAft>
                <a:spcPts val="0"/>
              </a:spcAft>
            </a:pPr>
            <a:endParaRPr lang="en-US" sz="1100" i="1" dirty="0">
              <a:solidFill>
                <a:prstClr val="black">
                  <a:lumMod val="75000"/>
                  <a:lumOff val="25000"/>
                </a:prstClr>
              </a:solidFill>
              <a:latin typeface="Times New Roman"/>
              <a:cs typeface="Times New Roman"/>
            </a:endParaRPr>
          </a:p>
          <a:p>
            <a:pPr marL="171450" indent="-171450" defTabSz="457200">
              <a:buFont typeface="Arial"/>
              <a:buChar char="•"/>
            </a:pPr>
            <a:r>
              <a:rPr lang="en-US" sz="1100" dirty="0" smtClean="0">
                <a:solidFill>
                  <a:prstClr val="black">
                    <a:lumMod val="75000"/>
                    <a:lumOff val="25000"/>
                  </a:prstClr>
                </a:solidFill>
                <a:cs typeface="Times New Roman"/>
              </a:rPr>
              <a:t>Identifying the Deadly Sins of eDiscovery</a:t>
            </a:r>
          </a:p>
          <a:p>
            <a:pPr marL="171450" indent="-171450" defTabSz="457200">
              <a:buFont typeface="Arial"/>
              <a:buChar char="•"/>
            </a:pPr>
            <a:r>
              <a:rPr lang="en-US" sz="1100" dirty="0" smtClean="0">
                <a:solidFill>
                  <a:prstClr val="black">
                    <a:lumMod val="75000"/>
                    <a:lumOff val="25000"/>
                  </a:prstClr>
                </a:solidFill>
                <a:latin typeface="Times New Roman"/>
                <a:cs typeface="Times New Roman"/>
              </a:rPr>
              <a:t>Cutting Edge Strategies for Effective Discovery Review</a:t>
            </a:r>
          </a:p>
        </p:txBody>
      </p:sp>
      <p:sp>
        <p:nvSpPr>
          <p:cNvPr id="31" name="TextBox 30"/>
          <p:cNvSpPr txBox="1"/>
          <p:nvPr/>
        </p:nvSpPr>
        <p:spPr>
          <a:xfrm>
            <a:off x="5571717" y="4886701"/>
            <a:ext cx="2435645" cy="1107996"/>
          </a:xfrm>
          <a:prstGeom prst="rect">
            <a:avLst/>
          </a:prstGeom>
          <a:noFill/>
        </p:spPr>
        <p:txBody>
          <a:bodyPr wrap="square" rtlCol="0">
            <a:spAutoFit/>
          </a:bodyPr>
          <a:lstStyle/>
          <a:p>
            <a:pPr defTabSz="457200" fontAlgn="auto">
              <a:spcBef>
                <a:spcPts val="0"/>
              </a:spcBef>
              <a:spcAft>
                <a:spcPts val="0"/>
              </a:spcAft>
            </a:pPr>
            <a:r>
              <a:rPr lang="en-US" sz="1100" i="1" dirty="0" smtClean="0">
                <a:solidFill>
                  <a:prstClr val="black">
                    <a:lumMod val="75000"/>
                    <a:lumOff val="25000"/>
                  </a:prstClr>
                </a:solidFill>
                <a:latin typeface="Times New Roman"/>
                <a:cs typeface="Times New Roman"/>
              </a:rPr>
              <a:t>On Demand</a:t>
            </a:r>
          </a:p>
          <a:p>
            <a:pPr defTabSz="457200"/>
            <a:r>
              <a:rPr lang="en-US" sz="1100" dirty="0" err="1" smtClean="0">
                <a:solidFill>
                  <a:srgbClr val="FF6902"/>
                </a:solidFill>
                <a:cs typeface="Times New Roman"/>
              </a:rPr>
              <a:t>www.LawCLECenter.com</a:t>
            </a:r>
            <a:endParaRPr lang="en-US" sz="1100" i="1" dirty="0" smtClean="0">
              <a:solidFill>
                <a:srgbClr val="FF6902"/>
              </a:solidFill>
              <a:latin typeface="Times New Roman"/>
              <a:cs typeface="Times New Roman"/>
            </a:endParaRPr>
          </a:p>
          <a:p>
            <a:pPr defTabSz="457200" fontAlgn="auto">
              <a:spcBef>
                <a:spcPts val="0"/>
              </a:spcBef>
              <a:spcAft>
                <a:spcPts val="0"/>
              </a:spcAft>
            </a:pPr>
            <a:endParaRPr lang="en-US" sz="1100" i="1" dirty="0">
              <a:solidFill>
                <a:prstClr val="black">
                  <a:lumMod val="75000"/>
                  <a:lumOff val="25000"/>
                </a:prstClr>
              </a:solidFill>
              <a:latin typeface="Times New Roman"/>
              <a:cs typeface="Times New Roman"/>
            </a:endParaRPr>
          </a:p>
          <a:p>
            <a:pPr marL="171450" indent="-171450" defTabSz="457200">
              <a:buFont typeface="Arial"/>
              <a:buChar char="•"/>
            </a:pPr>
            <a:r>
              <a:rPr lang="en-US" sz="1100" dirty="0" smtClean="0">
                <a:solidFill>
                  <a:prstClr val="black">
                    <a:lumMod val="75000"/>
                    <a:lumOff val="25000"/>
                  </a:prstClr>
                </a:solidFill>
                <a:cs typeface="Times New Roman"/>
              </a:rPr>
              <a:t>18 On Demand eDiscovery Courses</a:t>
            </a:r>
          </a:p>
          <a:p>
            <a:pPr marL="171450" indent="-171450" defTabSz="457200">
              <a:buFont typeface="Arial"/>
              <a:buChar char="•"/>
            </a:pPr>
            <a:r>
              <a:rPr lang="en-US" sz="1100" dirty="0" smtClean="0">
                <a:solidFill>
                  <a:prstClr val="black">
                    <a:lumMod val="75000"/>
                    <a:lumOff val="25000"/>
                  </a:prstClr>
                </a:solidFill>
                <a:latin typeface="Times New Roman"/>
                <a:cs typeface="Times New Roman"/>
              </a:rPr>
              <a:t>Includes Legal &amp; IT content</a:t>
            </a:r>
          </a:p>
          <a:p>
            <a:pPr marL="171450" indent="-171450" defTabSz="457200">
              <a:buFont typeface="Arial"/>
              <a:buChar char="•"/>
            </a:pPr>
            <a:r>
              <a:rPr lang="en-US" sz="1100" dirty="0" smtClean="0">
                <a:solidFill>
                  <a:prstClr val="black">
                    <a:lumMod val="75000"/>
                    <a:lumOff val="25000"/>
                  </a:prstClr>
                </a:solidFill>
                <a:latin typeface="Times New Roman"/>
                <a:cs typeface="Times New Roman"/>
              </a:rPr>
              <a:t>Partial bundles available!</a:t>
            </a:r>
          </a:p>
        </p:txBody>
      </p:sp>
    </p:spTree>
    <p:extLst>
      <p:ext uri="{BB962C8B-B14F-4D97-AF65-F5344CB8AC3E}">
        <p14:creationId xmlns:p14="http://schemas.microsoft.com/office/powerpoint/2010/main" val="178617768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4196" y="341140"/>
            <a:ext cx="8229600" cy="1143000"/>
          </a:xfrm>
        </p:spPr>
        <p:txBody>
          <a:bodyPr/>
          <a:lstStyle/>
          <a:p>
            <a:pPr algn="l" eaLnBrk="1" hangingPunct="1"/>
            <a:r>
              <a:rPr lang="en-US" sz="3600" dirty="0" smtClean="0">
                <a:solidFill>
                  <a:srgbClr val="C00000"/>
                </a:solidFill>
                <a:effectLst>
                  <a:outerShdw blurRad="38100" dist="38100" dir="2700000" algn="tl">
                    <a:srgbClr val="000000">
                      <a:alpha val="43137"/>
                    </a:srgbClr>
                  </a:outerShdw>
                </a:effectLst>
              </a:rPr>
              <a:t>eDiscovery Publications</a:t>
            </a:r>
          </a:p>
        </p:txBody>
      </p:sp>
      <p:sp>
        <p:nvSpPr>
          <p:cNvPr id="11" name="Content Placeholder 10"/>
          <p:cNvSpPr>
            <a:spLocks noGrp="1"/>
          </p:cNvSpPr>
          <p:nvPr>
            <p:ph idx="1"/>
          </p:nvPr>
        </p:nvSpPr>
        <p:spPr>
          <a:xfrm>
            <a:off x="4191000" y="1447800"/>
            <a:ext cx="4724400" cy="4525963"/>
          </a:xfrm>
        </p:spPr>
        <p:txBody>
          <a:bodyPr/>
          <a:lstStyle/>
          <a:p>
            <a:r>
              <a:rPr lang="en-US" sz="1800" i="1" dirty="0" smtClean="0"/>
              <a:t>Arkfeld on Electronic Discovery and Evidence </a:t>
            </a:r>
            <a:r>
              <a:rPr lang="en-US" sz="1800" dirty="0" smtClean="0"/>
              <a:t>(3rd ed.) treatise published by Law Partner Publishing (www.lawpartnerpublishing.com). </a:t>
            </a:r>
          </a:p>
          <a:p>
            <a:r>
              <a:rPr lang="en-US" sz="1800" i="1" dirty="0" smtClean="0"/>
              <a:t>Best Practice Guides:</a:t>
            </a:r>
            <a:r>
              <a:rPr lang="en-US" sz="1800" dirty="0" smtClean="0"/>
              <a:t/>
            </a:r>
            <a:br>
              <a:rPr lang="en-US" sz="1800" dirty="0" smtClean="0"/>
            </a:br>
            <a:r>
              <a:rPr lang="en-US" sz="1800" dirty="0" smtClean="0"/>
              <a:t> - Information Technology Primer for Lawyers  </a:t>
            </a:r>
            <a:br>
              <a:rPr lang="en-US" sz="1800" dirty="0" smtClean="0"/>
            </a:br>
            <a:r>
              <a:rPr lang="en-US" sz="1800" dirty="0" smtClean="0"/>
              <a:t> - Litigation Readiness and Hold</a:t>
            </a:r>
            <a:br>
              <a:rPr lang="en-US" sz="1800" dirty="0" smtClean="0"/>
            </a:br>
            <a:r>
              <a:rPr lang="en-US" sz="1800" dirty="0" smtClean="0"/>
              <a:t> - ESI Pretrial Discovery - Strategy and Tactics.  </a:t>
            </a:r>
            <a:br>
              <a:rPr lang="en-US" sz="1800" dirty="0" smtClean="0"/>
            </a:br>
            <a:r>
              <a:rPr lang="en-US" sz="1800" dirty="0" smtClean="0"/>
              <a:t> - Electronic Discovery and Evidence     </a:t>
            </a:r>
          </a:p>
          <a:p>
            <a:r>
              <a:rPr lang="en-US" sz="1800" dirty="0" smtClean="0"/>
              <a:t> Companion CD-ROM - contains e-books of all publications, full text of cases and hyperlinked for your convenience.</a:t>
            </a:r>
          </a:p>
          <a:p>
            <a:endParaRPr lang="en-US" sz="1600" dirty="0"/>
          </a:p>
        </p:txBody>
      </p:sp>
      <p:sp>
        <p:nvSpPr>
          <p:cNvPr id="7175" name="TextBox 7"/>
          <p:cNvSpPr txBox="1">
            <a:spLocks noChangeArrowheads="1"/>
          </p:cNvSpPr>
          <p:nvPr/>
        </p:nvSpPr>
        <p:spPr bwMode="auto">
          <a:xfrm>
            <a:off x="304800" y="6096000"/>
            <a:ext cx="6019800" cy="369888"/>
          </a:xfrm>
          <a:prstGeom prst="rect">
            <a:avLst/>
          </a:prstGeom>
          <a:noFill/>
          <a:ln w="9525">
            <a:noFill/>
            <a:miter lim="800000"/>
            <a:headEnd/>
            <a:tailEnd/>
          </a:ln>
        </p:spPr>
        <p:txBody>
          <a:bodyPr>
            <a:spAutoFit/>
          </a:bodyPr>
          <a:lstStyle/>
          <a:p>
            <a:r>
              <a:rPr lang="en-US" dirty="0">
                <a:solidFill>
                  <a:schemeClr val="bg1"/>
                </a:solidFill>
              </a:rPr>
              <a:t>eLawExchange – www.elawexchange.com</a:t>
            </a:r>
          </a:p>
        </p:txBody>
      </p:sp>
      <p:pic>
        <p:nvPicPr>
          <p:cNvPr id="173058" name="Picture 2" descr="http://www.lawpartnerpublishing.com/images/stories/edepubs_mar.2009_250.jpg"/>
          <p:cNvPicPr>
            <a:picLocks noChangeAspect="1" noChangeArrowheads="1"/>
          </p:cNvPicPr>
          <p:nvPr/>
        </p:nvPicPr>
        <p:blipFill>
          <a:blip r:embed="rId4" cstate="print"/>
          <a:srcRect/>
          <a:stretch>
            <a:fillRect/>
          </a:stretch>
        </p:blipFill>
        <p:spPr bwMode="auto">
          <a:xfrm>
            <a:off x="609600" y="1981200"/>
            <a:ext cx="3291838" cy="3200400"/>
          </a:xfrm>
          <a:prstGeom prst="rect">
            <a:avLst/>
          </a:prstGeom>
          <a:noFill/>
        </p:spPr>
      </p:pic>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fade">
                                      <p:cBhvr>
                                        <p:cTn id="7" dur="2000"/>
                                        <p:tgtEl>
                                          <p:spTgt spid="173058"/>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2000"/>
                                        <p:tgtEl>
                                          <p:spTgt spid="1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20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11">
                                            <p:txEl>
                                              <p:pRg st="0" end="0"/>
                                            </p:txEl>
                                          </p:spTgt>
                                        </p:tgtEl>
                                      </p:cBhvr>
                                    </p:animEffect>
                                    <p:set>
                                      <p:cBhvr>
                                        <p:cTn id="21" dur="1" fill="hold">
                                          <p:stCondLst>
                                            <p:cond delay="499"/>
                                          </p:stCondLst>
                                        </p:cTn>
                                        <p:tgtEl>
                                          <p:spTgt spid="11">
                                            <p:txEl>
                                              <p:pRg st="0" end="0"/>
                                            </p:txEl>
                                          </p:spTgt>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11">
                                            <p:txEl>
                                              <p:pRg st="1" end="1"/>
                                            </p:txEl>
                                          </p:spTgt>
                                        </p:tgtEl>
                                      </p:cBhvr>
                                    </p:animEffect>
                                    <p:set>
                                      <p:cBhvr>
                                        <p:cTn id="24" dur="1" fill="hold">
                                          <p:stCondLst>
                                            <p:cond delay="499"/>
                                          </p:stCondLst>
                                        </p:cTn>
                                        <p:tgtEl>
                                          <p:spTgt spid="11">
                                            <p:txEl>
                                              <p:pRg st="1" end="1"/>
                                            </p:txEl>
                                          </p:spTgt>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11">
                                            <p:txEl>
                                              <p:pRg st="2" end="2"/>
                                            </p:txEl>
                                          </p:spTgt>
                                        </p:tgtEl>
                                      </p:cBhvr>
                                    </p:animEffect>
                                    <p:set>
                                      <p:cBhvr>
                                        <p:cTn id="27" dur="1" fill="hold">
                                          <p:stCondLst>
                                            <p:cond delay="499"/>
                                          </p:stCondLst>
                                        </p:cTn>
                                        <p:tgtEl>
                                          <p:spTgt spid="11">
                                            <p:txEl>
                                              <p:pRg st="2" end="2"/>
                                            </p:txEl>
                                          </p:spTgt>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173058"/>
                                        </p:tgtEl>
                                      </p:cBhvr>
                                    </p:animEffect>
                                    <p:set>
                                      <p:cBhvr>
                                        <p:cTn id="30" dur="1" fill="hold">
                                          <p:stCondLst>
                                            <p:cond delay="499"/>
                                          </p:stCondLst>
                                        </p:cTn>
                                        <p:tgtEl>
                                          <p:spTgt spid="173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I Documents\Company Logos\ExpertInsights diamond logo only.jpg"/>
          <p:cNvPicPr>
            <a:picLocks noGrp="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766272" y="234660"/>
            <a:ext cx="1808162" cy="1621329"/>
          </a:xfrm>
          <a:prstGeom prst="rect">
            <a:avLst/>
          </a:prstGeom>
          <a:noFill/>
          <a:ln>
            <a:noFill/>
          </a:ln>
        </p:spPr>
      </p:pic>
      <p:pic>
        <p:nvPicPr>
          <p:cNvPr id="5" name="Picture 4" descr="C:\Users\craig\Pictures\Business photos\Craig email prin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092" y="213879"/>
            <a:ext cx="1604645" cy="1642110"/>
          </a:xfrm>
          <a:prstGeom prst="rect">
            <a:avLst/>
          </a:prstGeom>
          <a:noFill/>
          <a:ln>
            <a:noFill/>
          </a:ln>
        </p:spPr>
      </p:pic>
      <p:sp>
        <p:nvSpPr>
          <p:cNvPr id="6" name="Rectangle 5"/>
          <p:cNvSpPr/>
          <p:nvPr/>
        </p:nvSpPr>
        <p:spPr>
          <a:xfrm>
            <a:off x="2618220" y="900765"/>
            <a:ext cx="3798916" cy="703591"/>
          </a:xfrm>
          <a:prstGeom prst="rect">
            <a:avLst/>
          </a:prstGeom>
        </p:spPr>
        <p:txBody>
          <a:bodyPr wrap="square">
            <a:spAutoFit/>
          </a:bodyPr>
          <a:lstStyle/>
          <a:p>
            <a:pPr marL="0" marR="0">
              <a:lnSpc>
                <a:spcPct val="115000"/>
              </a:lnSpc>
              <a:spcBef>
                <a:spcPts val="0"/>
              </a:spcBef>
              <a:spcAft>
                <a:spcPts val="0"/>
              </a:spcAft>
            </a:pPr>
            <a:r>
              <a:rPr lang="en-US" b="1" kern="1800" cap="all" dirty="0" smtClean="0">
                <a:ln w="4496" cap="flat" cmpd="sng" algn="ctr">
                  <a:solidFill>
                    <a:srgbClr val="5C437A"/>
                  </a:solidFill>
                  <a:prstDash val="solid"/>
                  <a:round/>
                </a:ln>
                <a:solidFill>
                  <a:srgbClr val="0000FF"/>
                </a:solidFill>
                <a:effectLst>
                  <a:reflection blurRad="12700" stA="28000" endPos="45000" dist="1003" dir="5400000" sy="-100000" algn="bl"/>
                </a:effectLst>
                <a:latin typeface="Arial"/>
                <a:ea typeface="Times New Roman"/>
                <a:cs typeface="Times New Roman"/>
                <a:hlinkClick r:id="rId5"/>
              </a:rPr>
              <a:t>craig@expertinsights.net</a:t>
            </a:r>
            <a:r>
              <a:rPr lang="en-US" b="1" kern="1800" cap="all" dirty="0" smtClean="0">
                <a:ln w="4496" cap="flat" cmpd="sng" algn="ctr">
                  <a:solidFill>
                    <a:srgbClr val="5C437A"/>
                  </a:solidFill>
                  <a:prstDash val="solid"/>
                  <a:round/>
                </a:ln>
                <a:effectLst>
                  <a:reflection blurRad="12700" stA="28000" endPos="45000" dist="1003" dir="5400000" sy="-100000" algn="bl"/>
                </a:effectLst>
                <a:latin typeface="Arial"/>
                <a:ea typeface="Times New Roman"/>
                <a:cs typeface="Times New Roman"/>
              </a:rPr>
              <a:t>                      www.Expertinsights.net</a:t>
            </a:r>
            <a:endParaRPr lang="en-US" sz="1600" dirty="0">
              <a:effectLst/>
              <a:latin typeface="Calibri"/>
              <a:ea typeface="Calibri"/>
              <a:cs typeface="Times New Roman"/>
            </a:endParaRPr>
          </a:p>
        </p:txBody>
      </p:sp>
      <p:sp>
        <p:nvSpPr>
          <p:cNvPr id="7" name="Rectangle 6"/>
          <p:cNvSpPr/>
          <p:nvPr/>
        </p:nvSpPr>
        <p:spPr>
          <a:xfrm>
            <a:off x="644092" y="2188847"/>
            <a:ext cx="7930342" cy="4185761"/>
          </a:xfrm>
          <a:prstGeom prst="rect">
            <a:avLst/>
          </a:prstGeom>
        </p:spPr>
        <p:txBody>
          <a:bodyPr wrap="square">
            <a:spAutoFit/>
          </a:bodyPr>
          <a:lstStyle/>
          <a:p>
            <a:endParaRPr lang="en-US" sz="1400" dirty="0" smtClean="0"/>
          </a:p>
          <a:p>
            <a:pPr algn="just"/>
            <a:r>
              <a:rPr lang="en-US" sz="1400" dirty="0" smtClean="0"/>
              <a:t>Craig </a:t>
            </a:r>
            <a:r>
              <a:rPr lang="en-US" sz="1400" dirty="0"/>
              <a:t>Reinmuth is President of Expert Insights, P.C., a litigation support firm specializing in the digital forensics and forensic </a:t>
            </a:r>
            <a:r>
              <a:rPr lang="en-US" sz="1400" dirty="0" smtClean="0"/>
              <a:t>accounting, </a:t>
            </a:r>
            <a:r>
              <a:rPr lang="en-US" sz="1400" dirty="0"/>
              <a:t>providing services to legal communities nationwide.  </a:t>
            </a:r>
            <a:r>
              <a:rPr lang="en-US" sz="1400" dirty="0" smtClean="0"/>
              <a:t>Craig is </a:t>
            </a:r>
            <a:r>
              <a:rPr lang="en-US" sz="1400" dirty="0"/>
              <a:t>a well-known speaker and article writer in his field.  He has testified as an expert witness in Federal District Courts as well as District and Superior Courts in the States of Arizona, California, Nevada and Wisconsin</a:t>
            </a:r>
            <a:r>
              <a:rPr lang="en-US" sz="1400" dirty="0" smtClean="0"/>
              <a:t>.</a:t>
            </a:r>
          </a:p>
          <a:p>
            <a:pPr algn="just"/>
            <a:endParaRPr lang="en-US" sz="1400" dirty="0"/>
          </a:p>
          <a:p>
            <a:pPr algn="just"/>
            <a:r>
              <a:rPr lang="en-US" sz="1400" dirty="0"/>
              <a:t>Craig particularly enjoys the expert witness testimony aspect of his work wherein he is able to bring facts and insights to judges and juries to assist them in upholding justice in the courtroom.  He is known for working with counsel throughout the course of the litigation including strategic planning, pursuing relevant discovery and finding alternate means to obtain it, detailed analysis of discovery and providing clear and convincing testimony. </a:t>
            </a:r>
            <a:endParaRPr lang="en-US" sz="1400" dirty="0" smtClean="0"/>
          </a:p>
          <a:p>
            <a:pPr algn="just"/>
            <a:endParaRPr lang="en-US" sz="1400" dirty="0"/>
          </a:p>
          <a:p>
            <a:pPr algn="just"/>
            <a:r>
              <a:rPr lang="en-US" sz="1400" dirty="0"/>
              <a:t>Professionally, Craig is a Certified Public Accountant, Certified in Financial Forensics, a Chartered Global Management Accountant, and an EnCase Certified Examiner.  He is past chairperson for the Business Valuation and Litigation Support Steering Committee for the AZ Society of CPA’s</a:t>
            </a:r>
            <a:r>
              <a:rPr lang="en-US" sz="1400" dirty="0" smtClean="0"/>
              <a:t>.</a:t>
            </a:r>
          </a:p>
          <a:p>
            <a:endParaRPr lang="en-US" sz="1400" dirty="0"/>
          </a:p>
          <a:p>
            <a:endParaRPr lang="en-US" sz="1400" dirty="0" smtClean="0"/>
          </a:p>
          <a:p>
            <a:endParaRPr lang="en-US" sz="1400" dirty="0"/>
          </a:p>
        </p:txBody>
      </p:sp>
    </p:spTree>
    <p:extLst>
      <p:ext uri="{BB962C8B-B14F-4D97-AF65-F5344CB8AC3E}">
        <p14:creationId xmlns:p14="http://schemas.microsoft.com/office/powerpoint/2010/main" val="385839399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C00000"/>
                </a:solidFill>
                <a:effectLst>
                  <a:outerShdw blurRad="38100" dist="38100" dir="2700000" algn="tl">
                    <a:srgbClr val="000000">
                      <a:alpha val="43137"/>
                    </a:srgbClr>
                  </a:outerShdw>
                </a:effectLst>
              </a:rPr>
              <a:t>Digital…it’s how we live!</a:t>
            </a:r>
            <a:endParaRPr lang="en-US" sz="40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400" dirty="0" smtClean="0"/>
              <a:t>Get up in the morning and check:</a:t>
            </a:r>
          </a:p>
          <a:p>
            <a:pPr lvl="1"/>
            <a:r>
              <a:rPr lang="en-US" sz="2400" dirty="0" smtClean="0"/>
              <a:t>Text/email messages or Facebook account</a:t>
            </a:r>
          </a:p>
          <a:p>
            <a:r>
              <a:rPr lang="en-US" sz="2400" dirty="0" smtClean="0"/>
              <a:t>On way to work place calls, leave voice mail or email message via smartphone</a:t>
            </a:r>
          </a:p>
          <a:p>
            <a:r>
              <a:rPr lang="en-US" sz="2400" dirty="0" smtClean="0"/>
              <a:t>At work respond to phone/ email messages</a:t>
            </a:r>
          </a:p>
          <a:p>
            <a:r>
              <a:rPr lang="en-US" sz="2400" dirty="0" smtClean="0"/>
              <a:t>Access accounts on corporate server</a:t>
            </a:r>
          </a:p>
          <a:p>
            <a:r>
              <a:rPr lang="en-US" sz="2400" dirty="0" smtClean="0"/>
              <a:t>Make copies on copy machine</a:t>
            </a:r>
          </a:p>
          <a:p>
            <a:r>
              <a:rPr lang="en-US" sz="2400" dirty="0" smtClean="0"/>
              <a:t>Make a bank transfer online</a:t>
            </a:r>
          </a:p>
          <a:p>
            <a:r>
              <a:rPr lang="en-US" sz="2400" dirty="0" smtClean="0"/>
              <a:t>Data transferred to cloud or storage device</a:t>
            </a:r>
            <a:endParaRPr lang="en-US" sz="2400" dirty="0"/>
          </a:p>
        </p:txBody>
      </p:sp>
      <p:sp>
        <p:nvSpPr>
          <p:cNvPr id="5" name="Slide Number Placeholder 4"/>
          <p:cNvSpPr>
            <a:spLocks noGrp="1"/>
          </p:cNvSpPr>
          <p:nvPr>
            <p:ph type="sldNum" sz="quarter" idx="4294967295"/>
          </p:nvPr>
        </p:nvSpPr>
        <p:spPr>
          <a:xfrm>
            <a:off x="3124200" y="6245225"/>
            <a:ext cx="2895600" cy="476250"/>
          </a:xfrm>
          <a:prstGeom prst="rect">
            <a:avLst/>
          </a:prstGeom>
        </p:spPr>
        <p:txBody>
          <a:bodyPr/>
          <a:lstStyle/>
          <a:p>
            <a:fld id="{BE89A69A-29CB-4312-9ABF-09348FB7E72A}" type="slidenum">
              <a:rPr lang="en-US" smtClean="0">
                <a:solidFill>
                  <a:srgbClr val="FFFFFF"/>
                </a:solidFill>
              </a:rPr>
              <a:pPr/>
              <a:t>5</a:t>
            </a:fld>
            <a:endParaRPr lang="en-US" dirty="0">
              <a:solidFill>
                <a:srgbClr val="FFFFFF"/>
              </a:solidFill>
            </a:endParaRPr>
          </a:p>
        </p:txBody>
      </p:sp>
      <p:sp>
        <p:nvSpPr>
          <p:cNvPr id="6" name="Date Placeholder 5"/>
          <p:cNvSpPr>
            <a:spLocks noGrp="1"/>
          </p:cNvSpPr>
          <p:nvPr>
            <p:ph type="dt" sz="quarter" idx="4294967295"/>
          </p:nvPr>
        </p:nvSpPr>
        <p:spPr>
          <a:xfrm>
            <a:off x="2209800" y="6248400"/>
            <a:ext cx="2133600" cy="476250"/>
          </a:xfrm>
          <a:prstGeom prst="rect">
            <a:avLst/>
          </a:prstGeom>
        </p:spPr>
        <p:txBody>
          <a:bodyPr/>
          <a:lstStyle/>
          <a:p>
            <a:endParaRPr lang="en-US" dirty="0">
              <a:solidFill>
                <a:srgbClr val="FFFFFF"/>
              </a:solidFill>
            </a:endParaRPr>
          </a:p>
        </p:txBody>
      </p:sp>
      <p:sp>
        <p:nvSpPr>
          <p:cNvPr id="7" name="Footer Placeholder 6"/>
          <p:cNvSpPr txBox="1">
            <a:spLocks noGrp="1"/>
          </p:cNvSpPr>
          <p:nvPr>
            <p:ph type="ftr" sz="quarter" idx="4294967295"/>
          </p:nvPr>
        </p:nvSpPr>
        <p:spPr>
          <a:xfrm>
            <a:off x="199505" y="6544043"/>
            <a:ext cx="1828800" cy="230832"/>
          </a:xfrm>
          <a:prstGeom prst="rect">
            <a:avLst/>
          </a:prstGeom>
          <a:solidFill>
            <a:schemeClr val="bg1">
              <a:lumMod val="75000"/>
            </a:schemeClr>
          </a:solidFill>
        </p:spPr>
        <p:txBody>
          <a:bodyPr wrap="square" rtlCol="0">
            <a:spAutoFit/>
          </a:bodyPr>
          <a:lstStyle/>
          <a:p>
            <a:endParaRPr lang="en-US" dirty="0"/>
          </a:p>
        </p:txBody>
      </p:sp>
      <p:sp>
        <p:nvSpPr>
          <p:cNvPr id="8" name="TextBox 7"/>
          <p:cNvSpPr txBox="1"/>
          <p:nvPr/>
        </p:nvSpPr>
        <p:spPr>
          <a:xfrm>
            <a:off x="2413459" y="6417428"/>
            <a:ext cx="1343894" cy="369332"/>
          </a:xfrm>
          <a:prstGeom prst="rect">
            <a:avLst/>
          </a:prstGeom>
          <a:solidFill>
            <a:schemeClr val="bg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406355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28000" fill="hold" grpId="0" nodeType="click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build="p" advAuto="5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Quick Facts……</a:t>
            </a: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66800" y="1863983"/>
            <a:ext cx="7543800" cy="4349234"/>
          </a:xfrm>
        </p:spPr>
        <p:txBody>
          <a:bodyPr>
            <a:normAutofit fontScale="92500" lnSpcReduction="10000"/>
          </a:bodyPr>
          <a:lstStyle/>
          <a:p>
            <a:r>
              <a:rPr lang="en-US" sz="2600" dirty="0" smtClean="0"/>
              <a:t>93% of information is</a:t>
            </a:r>
          </a:p>
          <a:p>
            <a:pPr marL="0" indent="0">
              <a:buNone/>
            </a:pPr>
            <a:r>
              <a:rPr lang="en-US" sz="2600" dirty="0" smtClean="0"/>
              <a:t>   created on computer; </a:t>
            </a:r>
          </a:p>
          <a:p>
            <a:pPr marL="0" indent="0">
              <a:buNone/>
            </a:pPr>
            <a:r>
              <a:rPr lang="en-US" sz="2600" dirty="0" smtClean="0"/>
              <a:t>   90% is never printed!</a:t>
            </a:r>
            <a:endParaRPr lang="en-US" sz="2600" dirty="0"/>
          </a:p>
          <a:p>
            <a:r>
              <a:rPr lang="en-US" sz="2600" dirty="0" smtClean="0"/>
              <a:t>5.5 billion cellphones</a:t>
            </a:r>
          </a:p>
          <a:p>
            <a:r>
              <a:rPr lang="en-US" sz="2600" dirty="0" smtClean="0"/>
              <a:t>1.2 billion computers</a:t>
            </a:r>
          </a:p>
          <a:p>
            <a:r>
              <a:rPr lang="en-US" sz="2600" dirty="0"/>
              <a:t>200 cases/year on e-discovery issues</a:t>
            </a:r>
          </a:p>
          <a:p>
            <a:pPr lvl="1"/>
            <a:r>
              <a:rPr lang="en-US" sz="2600" dirty="0" smtClean="0"/>
              <a:t>Sanctions (Spoliation, Legal/expert costs)</a:t>
            </a:r>
            <a:endParaRPr lang="en-US" sz="2600" dirty="0"/>
          </a:p>
          <a:p>
            <a:pPr lvl="1"/>
            <a:r>
              <a:rPr lang="en-US" sz="2600" dirty="0" smtClean="0"/>
              <a:t>Adverse inference instructions</a:t>
            </a:r>
          </a:p>
          <a:p>
            <a:pPr lvl="1"/>
            <a:r>
              <a:rPr lang="en-US" sz="2600" dirty="0" smtClean="0"/>
              <a:t>Cases thrown out</a:t>
            </a:r>
          </a:p>
          <a:p>
            <a:pPr lvl="1"/>
            <a:r>
              <a:rPr lang="en-US" sz="2600" dirty="0" smtClean="0"/>
              <a:t>Turning claims into counterclaims</a:t>
            </a:r>
            <a:endParaRPr lang="en-US" sz="2600" dirty="0"/>
          </a:p>
          <a:p>
            <a:pPr lvl="1"/>
            <a:endParaRPr lang="en-US" sz="2600" dirty="0"/>
          </a:p>
          <a:p>
            <a:endParaRPr lang="en-US" sz="2600" dirty="0" smtClean="0"/>
          </a:p>
          <a:p>
            <a:pPr marL="0" indent="0">
              <a:buNone/>
            </a:pPr>
            <a:endParaRPr lang="en-US" dirty="0"/>
          </a:p>
        </p:txBody>
      </p:sp>
      <p:sp>
        <p:nvSpPr>
          <p:cNvPr id="5" name="Slide Number Placeholder 4"/>
          <p:cNvSpPr>
            <a:spLocks noGrp="1"/>
          </p:cNvSpPr>
          <p:nvPr>
            <p:ph type="sldNum" sz="quarter" idx="4294967295"/>
          </p:nvPr>
        </p:nvSpPr>
        <p:spPr>
          <a:xfrm>
            <a:off x="3124200" y="6245225"/>
            <a:ext cx="2895600" cy="476250"/>
          </a:xfrm>
          <a:prstGeom prst="rect">
            <a:avLst/>
          </a:prstGeom>
        </p:spPr>
        <p:txBody>
          <a:bodyPr/>
          <a:lstStyle/>
          <a:p>
            <a:fld id="{BE89A69A-29CB-4312-9ABF-09348FB7E72A}" type="slidenum">
              <a:rPr lang="en-US" smtClean="0">
                <a:solidFill>
                  <a:srgbClr val="FFFFFF"/>
                </a:solidFill>
              </a:rPr>
              <a:pPr/>
              <a:t>6</a:t>
            </a:fld>
            <a:endParaRPr lang="en-US">
              <a:solidFill>
                <a:srgbClr val="FFFFFF"/>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377" y="1653942"/>
            <a:ext cx="3524598" cy="211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9750" y="6417427"/>
            <a:ext cx="1645920" cy="374073"/>
          </a:xfrm>
          <a:prstGeom prst="rect">
            <a:avLst/>
          </a:prstGeom>
          <a:solidFill>
            <a:schemeClr val="bg1">
              <a:lumMod val="75000"/>
            </a:schemeClr>
          </a:solidFill>
        </p:spPr>
        <p:txBody>
          <a:bodyPr wrap="square" rtlCol="0">
            <a:spAutoFit/>
          </a:bodyPr>
          <a:lstStyle/>
          <a:p>
            <a:endParaRPr lang="en-US" dirty="0"/>
          </a:p>
        </p:txBody>
      </p:sp>
      <p:sp>
        <p:nvSpPr>
          <p:cNvPr id="7" name="TextBox 6"/>
          <p:cNvSpPr txBox="1"/>
          <p:nvPr/>
        </p:nvSpPr>
        <p:spPr>
          <a:xfrm>
            <a:off x="2413459" y="6417428"/>
            <a:ext cx="1343894" cy="369332"/>
          </a:xfrm>
          <a:prstGeom prst="rect">
            <a:avLst/>
          </a:prstGeom>
          <a:solidFill>
            <a:schemeClr val="bg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17486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Uncovering the Evidence</a:t>
            </a: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289042"/>
            <a:ext cx="8361947" cy="5069552"/>
          </a:xfrm>
        </p:spPr>
        <p:txBody>
          <a:bodyPr/>
          <a:lstStyle/>
          <a:p>
            <a:r>
              <a:rPr lang="en-US" sz="1800" dirty="0" smtClean="0"/>
              <a:t>Employee’s hard drive examined showing  employee deliberately accessed and transmitted offensive material obtained from the Web</a:t>
            </a:r>
          </a:p>
          <a:p>
            <a:pPr lvl="1"/>
            <a:r>
              <a:rPr lang="en-US" sz="1400" i="1" dirty="0" smtClean="0"/>
              <a:t>In re Wagner,  </a:t>
            </a:r>
            <a:r>
              <a:rPr lang="en-US" sz="1400" dirty="0" smtClean="0"/>
              <a:t>9 A.D.3d 583, 780 N.Y.S.2d 42, 2004 N.Y. App. Div. LEXIS 9092 (July 1, 2004)</a:t>
            </a:r>
          </a:p>
          <a:p>
            <a:r>
              <a:rPr lang="en-US" sz="1800" dirty="0" smtClean="0"/>
              <a:t>Expert established that hard drive was tampered</a:t>
            </a:r>
          </a:p>
          <a:p>
            <a:pPr lvl="1"/>
            <a:r>
              <a:rPr lang="en-US" sz="1400" i="1" dirty="0" smtClean="0"/>
              <a:t>PML N. Am., LLC v. Hartford Underwriters Ins. Co., </a:t>
            </a:r>
            <a:r>
              <a:rPr lang="en-US" sz="1400" dirty="0" smtClean="0"/>
              <a:t>No. 05-70404,    2006 U.S. Dist. LEXIS 94456, at *14-19 (D. Mich. Dec. 20, 2006) </a:t>
            </a:r>
          </a:p>
          <a:p>
            <a:r>
              <a:rPr lang="en-US" sz="1800" dirty="0" smtClean="0"/>
              <a:t>Computer forensic expert found three of the emails used in an extortion attempt</a:t>
            </a:r>
          </a:p>
          <a:p>
            <a:pPr lvl="1"/>
            <a:r>
              <a:rPr lang="en-US" sz="1400" i="1" dirty="0" smtClean="0"/>
              <a:t>United States v. Ray,  </a:t>
            </a:r>
            <a:r>
              <a:rPr lang="en-US" sz="1400" dirty="0" smtClean="0"/>
              <a:t>428 </a:t>
            </a:r>
            <a:r>
              <a:rPr lang="en-US" sz="1400" dirty="0" err="1" smtClean="0"/>
              <a:t>F.3d</a:t>
            </a:r>
            <a:r>
              <a:rPr lang="en-US" sz="1400" dirty="0" smtClean="0"/>
              <a:t> 1172, 1173-1175 (8th Cir. 2005)</a:t>
            </a:r>
          </a:p>
          <a:p>
            <a:r>
              <a:rPr lang="en-US" sz="1800" dirty="0" smtClean="0"/>
              <a:t>Examiner established that former employee misappropriated trade secrets by revealing “metadata” that showed she  downloaded voluminous files that ended up on her personal laptop</a:t>
            </a:r>
          </a:p>
          <a:p>
            <a:pPr lvl="1"/>
            <a:r>
              <a:rPr lang="en-US" sz="1400" i="1" dirty="0" err="1" smtClean="0"/>
              <a:t>Cont’l</a:t>
            </a:r>
            <a:r>
              <a:rPr lang="en-US" sz="1400" i="1" dirty="0" smtClean="0"/>
              <a:t> Group, Inc. v. KW Prop. Mgmt., LLC, </a:t>
            </a:r>
            <a:r>
              <a:rPr lang="en-US" sz="1400" dirty="0" smtClean="0"/>
              <a:t>2009 U.S. Dist. LEXIS 51733, 52-54 (S.D. Fla. Apr. 22, 2009)</a:t>
            </a:r>
          </a:p>
          <a:p>
            <a:r>
              <a:rPr lang="en-US" sz="1800" dirty="0" smtClean="0"/>
              <a:t>Examiner found that a program called “Evidence Eliminator” was used to delete 12,000 files from its owner’s desktop computer </a:t>
            </a:r>
          </a:p>
          <a:p>
            <a:pPr lvl="1"/>
            <a:r>
              <a:rPr lang="en-US" sz="1400" i="1" dirty="0" err="1" smtClean="0"/>
              <a:t>Kucala</a:t>
            </a:r>
            <a:r>
              <a:rPr lang="en-US" sz="1400" i="1" dirty="0" smtClean="0"/>
              <a:t> Enterprises, Ltd. v. Auto Wax Co., </a:t>
            </a:r>
            <a:r>
              <a:rPr lang="en-US" sz="1400" dirty="0" smtClean="0"/>
              <a:t>Inc., 56 Fed. R. Serv. </a:t>
            </a:r>
            <a:r>
              <a:rPr lang="en-US" sz="1400" dirty="0" err="1" smtClean="0"/>
              <a:t>3d</a:t>
            </a:r>
            <a:r>
              <a:rPr lang="en-US" sz="1400" dirty="0" smtClean="0"/>
              <a:t> 487 (N.D. Ill. 2003</a:t>
            </a:r>
          </a:p>
          <a:p>
            <a:r>
              <a:rPr lang="en-US" sz="1800" dirty="0" smtClean="0"/>
              <a:t>Forensic consultant revealed fraud in creation of e-mail evidence</a:t>
            </a:r>
          </a:p>
          <a:p>
            <a:pPr lvl="1"/>
            <a:r>
              <a:rPr lang="en-US" sz="1400" i="1" dirty="0" err="1" smtClean="0"/>
              <a:t>Munshani</a:t>
            </a:r>
            <a:r>
              <a:rPr lang="en-US" sz="1400" i="1" dirty="0" smtClean="0"/>
              <a:t> v. Signal Lake Venture, </a:t>
            </a:r>
            <a:r>
              <a:rPr lang="en-US" sz="1400" dirty="0" smtClean="0"/>
              <a:t>No. 00-5299, 2001 Mass. Super. LEXIS 496 (Mass. Super. Oct. 9, 2001)</a:t>
            </a:r>
            <a:endParaRPr lang="en-US" sz="1400" dirty="0"/>
          </a:p>
        </p:txBody>
      </p: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C00000"/>
                </a:solidFill>
                <a:effectLst>
                  <a:outerShdw blurRad="38100" dist="38100" dir="2700000" algn="tl">
                    <a:srgbClr val="000000">
                      <a:alpha val="43137"/>
                    </a:srgbClr>
                  </a:outerShdw>
                </a:effectLst>
              </a:rPr>
              <a:t>Demonstration</a:t>
            </a:r>
            <a:br>
              <a:rPr lang="en-US" sz="3600" dirty="0" smtClean="0">
                <a:solidFill>
                  <a:srgbClr val="C00000"/>
                </a:solidFill>
                <a:effectLst>
                  <a:outerShdw blurRad="38100" dist="38100" dir="2700000" algn="tl">
                    <a:srgbClr val="000000">
                      <a:alpha val="43137"/>
                    </a:srgbClr>
                  </a:outerShdw>
                </a:effectLst>
              </a:rPr>
            </a:br>
            <a:endParaRPr lang="en-US"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0451" y="1600200"/>
            <a:ext cx="8229600" cy="4525963"/>
          </a:xfrm>
        </p:spPr>
        <p:txBody>
          <a:bodyPr/>
          <a:lstStyle/>
          <a:p>
            <a:pPr lvl="1"/>
            <a:r>
              <a:rPr lang="en-US" dirty="0" smtClean="0">
                <a:solidFill>
                  <a:srgbClr val="C00000"/>
                </a:solidFill>
              </a:rPr>
              <a:t>Evidence establishing attachment of UBS device </a:t>
            </a:r>
          </a:p>
          <a:p>
            <a:pPr lvl="1"/>
            <a:endParaRPr lang="en-US" dirty="0" smtClean="0"/>
          </a:p>
          <a:p>
            <a:pPr lvl="1"/>
            <a:r>
              <a:rPr lang="en-US" dirty="0" smtClean="0"/>
              <a:t>File is overwritten and what that looks like</a:t>
            </a:r>
          </a:p>
          <a:p>
            <a:pPr lvl="1"/>
            <a:endParaRPr lang="en-US" dirty="0" smtClean="0"/>
          </a:p>
          <a:p>
            <a:pPr lvl="1"/>
            <a:r>
              <a:rPr lang="en-US" dirty="0" smtClean="0"/>
              <a:t>Forensic evidence obtained showing attempt to disguise use of computer – </a:t>
            </a:r>
            <a:r>
              <a:rPr lang="en-US" dirty="0" err="1" smtClean="0"/>
              <a:t>Prefetch</a:t>
            </a:r>
            <a:r>
              <a:rPr lang="en-US" dirty="0" smtClean="0"/>
              <a:t> file</a:t>
            </a:r>
          </a:p>
          <a:p>
            <a:pPr lvl="1"/>
            <a:endParaRPr lang="en-US" dirty="0" smtClean="0"/>
          </a:p>
          <a:p>
            <a:pPr lvl="1"/>
            <a:r>
              <a:rPr lang="en-US" dirty="0" smtClean="0"/>
              <a:t>Wiping program use shown on hard drive</a:t>
            </a:r>
          </a:p>
          <a:p>
            <a:pPr lvl="1"/>
            <a:endParaRPr lang="en-US" dirty="0" smtClean="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713002788"/>
              </p:ext>
            </p:extLst>
          </p:nvPr>
        </p:nvGraphicFramePr>
        <p:xfrm>
          <a:off x="0" y="0"/>
          <a:ext cx="9143999" cy="6549333"/>
        </p:xfrm>
        <a:graphic>
          <a:graphicData uri="http://schemas.openxmlformats.org/presentationml/2006/ole">
            <mc:AlternateContent xmlns:mc="http://schemas.openxmlformats.org/markup-compatibility/2006">
              <mc:Choice xmlns:v="urn:schemas-microsoft-com:vml" Requires="v">
                <p:oleObj spid="_x0000_s1049" name="Worksheet" r:id="rId5" imgW="7610559" imgH="5353185" progId="Excel.Sheet.12">
                  <p:embed/>
                </p:oleObj>
              </mc:Choice>
              <mc:Fallback>
                <p:oleObj name="Worksheet" r:id="rId5" imgW="7610559" imgH="5353185" progId="Excel.Sheet.12">
                  <p:embed/>
                  <p:pic>
                    <p:nvPicPr>
                      <p:cNvPr id="0" name=""/>
                      <p:cNvPicPr/>
                      <p:nvPr/>
                    </p:nvPicPr>
                    <p:blipFill>
                      <a:blip r:embed="rId6"/>
                      <a:stretch>
                        <a:fillRect/>
                      </a:stretch>
                    </p:blipFill>
                    <p:spPr>
                      <a:xfrm>
                        <a:off x="0" y="0"/>
                        <a:ext cx="9143999" cy="6549333"/>
                      </a:xfrm>
                      <a:prstGeom prst="rect">
                        <a:avLst/>
                      </a:prstGeom>
                    </p:spPr>
                  </p:pic>
                </p:oleObj>
              </mc:Fallback>
            </mc:AlternateContent>
          </a:graphicData>
        </a:graphic>
      </p:graphicFrame>
    </p:spTree>
    <p:extLst>
      <p:ext uri="{BB962C8B-B14F-4D97-AF65-F5344CB8AC3E}">
        <p14:creationId xmlns:p14="http://schemas.microsoft.com/office/powerpoint/2010/main" val="141069954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UBLISH_TITLE" val="1_Opening"/>
  <p:tag name="ARTICULATE_PUBLISH_PATH" val="C:\Documents and Settings\Owner\My Documents\Articulate Presenter"/>
  <p:tag name="ARTICULATE_LOGO" val="(None selected)"/>
  <p:tag name="ARTICULATE_PRESENTER" val="(None selected)"/>
  <p:tag name="ARTICULATE_LMS" val="0"/>
  <p:tag name="ARTICULATE_TEMPLATE" val="Corporate Communications"/>
  <p:tag name="LMS_PUBLISH" val="No"/>
  <p:tag name="ART_AUDIO_DECODED" val="1"/>
  <p:tag name="ART_ENCODE_TYPE" val="0"/>
  <p:tag name="ART_ENCODE_INDEX"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3forensicimage.wav"/>
  <p:tag name="AUDIO_ID" val="846"/>
  <p:tag name="ELAPSEDTIME" val="152.19"/>
  <p:tag name="TIMELINE" val="6.9/45.2/61.1/64.2/106.8/110.0/113.7/139.3"/>
  <p:tag name="ARTICULATE_SLIDE_GUID" val="df415063-7285-4d59-9dee-5071c6181e35"/>
  <p:tag name="ARTICULATE_SLIDE_PAUSE" val="1"/>
  <p:tag name="ARTICULATE_NAV_LEVEL" val="1"/>
  <p:tag name="ARTICULATE_PLAYLIST_ID" val="-1"/>
  <p:tag name="ARTICULATE_LOCK_SLIDE" val="0"/>
  <p:tag name="ARTICULATE_SLIDE_NAV" val="8"/>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hLbMyGvS_files\slide0001_image001.png"/>
</p:tagLst>
</file>

<file path=ppt/tags/tag13.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4forensic2.wav"/>
  <p:tag name="AUDIO_ID" val="923"/>
  <p:tag name="ELAPSEDTIME" val="199.785"/>
  <p:tag name="TIMELINE" val="6.0/65.8/87.1/88.9/101.6/191.3"/>
  <p:tag name="ARTICULATE_SLIDE_GUID" val="ec614ef6-a59c-40fc-8b98-fcc695674a26"/>
  <p:tag name="ARTICULATE_SLIDE_PAUSE" val="1"/>
  <p:tag name="ARTICULATE_NAV_LEVEL" val="1"/>
  <p:tag name="ARTICULATE_PLAYLIST_ID" val="-1"/>
  <p:tag name="ARTICULATE_LOCK_SLIDE" val="0"/>
  <p:tag name="ARTICULATE_SLIDE_NAV" val="9"/>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eG0L5GNG_files\slide0001_image001.jpg"/>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SYYuBzZ4_files\slide0001_image001.png"/>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CcxO7b2H_files\slide0001_image001.jpg"/>
</p:tagLst>
</file>

<file path=ppt/tags/tag17.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5hash.wav"/>
  <p:tag name="AUDIO_ID" val="820"/>
  <p:tag name="ELAPSEDTIME" val="145.45"/>
  <p:tag name="TIMELINE" val="30.3/78.5/99.0"/>
  <p:tag name="ARTICULATE_SLIDE_GUID" val="cc7cf21b-9541-446c-a02f-13171433cd1b"/>
  <p:tag name="ARTICULATE_SLIDE_PAUSE" val="1"/>
  <p:tag name="ARTICULATE_NAV_LEVEL" val="1"/>
  <p:tag name="ARTICULATE_PLAYLIST_ID" val="-1"/>
  <p:tag name="ARTICULATE_LOCK_SLIDE" val="0"/>
  <p:tag name="ARTICULATE_SLIDE_NAV" val="10"/>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bYB8EkjJ_files\slide0001_image001.pn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Sm53Oj8P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Sm53Oj8P_files\slide0001_image001.jpg"/>
</p:tagLst>
</file>

<file path=ppt/tags/tag22.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11createfile.wav"/>
  <p:tag name="AUDIO_ID" val="875"/>
  <p:tag name="ELAPSEDTIME" val="41.013"/>
  <p:tag name="TIMELINE" val="22.6/30.9/35.4"/>
  <p:tag name="ARTICULATE_SLIDE_GUID" val="145498e7-3d49-4d79-a9fe-0aade27c7415"/>
  <p:tag name="ARTICULATE_SLIDE_PAUSE" val="1"/>
  <p:tag name="ARTICULATE_NAV_LEVEL" val="1"/>
  <p:tag name="ARTICULATE_PLAYLIST_ID" val="-1"/>
  <p:tag name="ARTICULATE_LOCK_SLIDE" val="0"/>
  <p:tag name="ARTICULATE_SLIDE_NAV" val="19"/>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Mg4UQFFW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12deletedaddress.wav"/>
  <p:tag name="AUDIO_ID" val="876"/>
  <p:tag name="ELAPSEDTIME" val="122.384"/>
  <p:tag name="TIMELINE" val="4.3/9.6"/>
  <p:tag name="ARTICULATE_SLIDE_GUID" val="cef1bbd2-6721-4b47-8ec9-6bdf8ae4dd82"/>
  <p:tag name="ARTICULATE_SLIDE_PAUSE" val="1"/>
  <p:tag name="ARTICULATE_NAV_LEVEL" val="1"/>
  <p:tag name="ARTICULATE_PLAYLIST_ID" val="-1"/>
  <p:tag name="ARTICULATE_LOCK_SLIDE" val="0"/>
  <p:tag name="ARTICULATE_SLIDE_NAV" val="20"/>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SUkaD8NN_files\slide0001_image001.pn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aKCxWSDt_files\slide0001_image001.png"/>
</p:tagLst>
</file>

<file path=ppt/tags/tag27.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15anticomputer.wav"/>
  <p:tag name="AUDIO_ID" val="897"/>
  <p:tag name="ELAPSEDTIME" val="65.777"/>
  <p:tag name="TIMELINE" val="25.6/47.0"/>
  <p:tag name="ARTICULATE_SLIDE_GUID" val="60b8744b-24e6-4249-bb0b-5e0320a3a92f"/>
  <p:tag name="ARTICULATE_SLIDE_PAUSE" val="1"/>
  <p:tag name="ARTICULATE_NAV_LEVEL" val="1"/>
  <p:tag name="ARTICULATE_PLAYLIST_ID" val="-1"/>
  <p:tag name="ARTICULATE_LOCK_SLIDE" val="0"/>
  <p:tag name="ARTICULATE_SLIDE_NAV" val="26"/>
</p:tagLst>
</file>

<file path=ppt/tags/tag28.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16frag1.wav"/>
  <p:tag name="AUDIO_ID" val="895"/>
  <p:tag name="ELAPSEDTIME" val="69.408"/>
  <p:tag name="TIMELINE" val="2.0"/>
  <p:tag name="ARTICULATE_SLIDE_GUID" val="29843047-7beb-4d05-bf7b-eaa1cb98accd"/>
  <p:tag name="ARTICULATE_SLIDE_PAUSE" val="1"/>
  <p:tag name="ARTICULATE_NAV_LEVEL" val="1"/>
  <p:tag name="ARTICULATE_PLAYLIST_ID" val="-1"/>
  <p:tag name="ARTICULATE_LOCK_SLIDE" val="0"/>
  <p:tag name="ARTICULATE_SLIDE_NAV" val="27"/>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dKxp598Y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2_differences.wav"/>
  <p:tag name="AUDIO_ID" val="819"/>
  <p:tag name="ELAPSEDTIME" val="170.423"/>
  <p:tag name="TIMELINE" val="14.6/67.8/75.7"/>
  <p:tag name="ARTICULATE_SLIDE_GUID" val="6af7bf0d-35d5-4022-ae4d-cca4e325725f"/>
  <p:tag name="ARTICULATE_SLIDE_PAUSE" val="1"/>
  <p:tag name="ARTICULATE_NAV_LEVEL" val="1"/>
  <p:tag name="ARTICULATE_PLAYLIST_ID" val="-1"/>
  <p:tag name="ARTICULATE_LOCK_SLIDE" val="0"/>
  <p:tag name="ARTICULATE_SLIDE_NAV" val="7"/>
</p:tagLst>
</file>

<file path=ppt/tags/tag30.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19concealing.wav"/>
  <p:tag name="AUDIO_ID" val="790"/>
  <p:tag name="ELAPSEDTIME" val="104.125"/>
  <p:tag name="TIMELINE" val="11.0/86.7"/>
  <p:tag name="ARTICULATE_SLIDE_GUID" val="1e84a7ac-ee08-4be9-b551-8c0c488fde68"/>
  <p:tag name="ARTICULATE_SLIDE_PAUSE" val="1"/>
  <p:tag name="ARTICULATE_NAV_LEVEL" val="1"/>
  <p:tag name="ARTICULATE_PLAYLIST_ID" val="-1"/>
  <p:tag name="ARTICULATE_LOCK_SLIDE" val="0"/>
  <p:tag name="ARTICULATE_SLIDE_NAV" val="30"/>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jWm6wQhg_files\slide0001_image001.png"/>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4.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20steganography.wav"/>
  <p:tag name="AUDIO_ID" val="794"/>
  <p:tag name="ELAPSEDTIME" val="131.318"/>
  <p:tag name="TIMELINE" val="9.9/63.1"/>
  <p:tag name="ARTICULATE_SLIDE_GUID" val="b07c8244-6427-4e1f-b8b2-2ea9be4a2d64"/>
  <p:tag name="ARTICULATE_SLIDE_PAUSE" val="1"/>
  <p:tag name="ARTICULATE_NAV_LEVEL" val="1"/>
  <p:tag name="ARTICULATE_PLAYLIST_ID" val="-1"/>
  <p:tag name="ARTICULATE_LOCK_SLIDE" val="0"/>
  <p:tag name="ARTICULATE_SLIDE_NAV" val="31"/>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EXHvbEzf_files\slide0001_image001.jpg"/>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2.147484E+09"/>
  <p:tag name="MARGIN_2" val="36"/>
  <p:tag name="MARGIN_3" val="72"/>
  <p:tag name="MARGIN_4" val="108"/>
  <p:tag name="MARGIN_5" val="144"/>
  <p:tag name="FONT_SIZE" val="10"/>
</p:tagLst>
</file>

<file path=ppt/tags/tag38.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22chain.wav"/>
  <p:tag name="AUDIO_ID" val="855"/>
  <p:tag name="ELAPSEDTIME" val="185.339"/>
  <p:tag name="TIMELINE" val="6.2/83.7/146.8"/>
  <p:tag name="ARTICULATE_SLIDE_GUID" val="06d21038-36b7-4ea6-a8a7-27755241e73f"/>
  <p:tag name="ARTICULATE_SLIDE_PAUSE" val="1"/>
  <p:tag name="ARTICULATE_NAV_LEVEL" val="1"/>
  <p:tag name="ARTICULATE_PLAYLIST_ID" val="-1"/>
  <p:tag name="ARTICULATE_LOCK_SLIDE" val="0"/>
  <p:tag name="ARTICULATE_SLIDE_NAV" val="34"/>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50dnXPX6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Sm53Oj8P_files\slide0001_image001.jpg"/>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iu7JiEQm_files\slide0001_image001.png"/>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dd\AppData\Local\Temp\articulate\presenter\imgtemp\gaanA2gN_files\slide0001_image001.png"/>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odd\AppData\Local\Temp\articulate\presenter\imgtemp\D0E7Xzey_files\slide0001_image001.png"/>
</p:tagLst>
</file>

<file path=ppt/tags/tag43.xml><?xml version="1.0" encoding="utf-8"?>
<p:tagLst xmlns:a="http://schemas.openxmlformats.org/drawingml/2006/main" xmlns:r="http://schemas.openxmlformats.org/officeDocument/2006/relationships" xmlns:p="http://schemas.openxmlformats.org/presentationml/2006/main">
  <p:tag name="ELAPSEDTIME" val="83.751"/>
  <p:tag name="AUDIO_ID" val="529"/>
  <p:tag name="TIMELINE" val="41.5/42.6/59.8/61.1/63.8/66.7/68.8/70.9/72.6/74.6"/>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IIvpkHH5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2_aexamples.wav"/>
  <p:tag name="AUDIO_ID" val="848"/>
  <p:tag name="ELAPSEDTIME" val="63.138"/>
  <p:tag name="TIMELINE" val="9.2/17.7/22.7/28.5/40.0/48.6"/>
  <p:tag name="ARTICULATE_SLIDE_GUID" val="a5372e79-64f8-401c-bc72-f647adca77ef"/>
  <p:tag name="ARTICULATE_SLIDE_PAUSE" val="1"/>
  <p:tag name="ARTICULATE_NAV_LEVEL" val="1"/>
  <p:tag name="ARTICULATE_PLAYLIST_ID" val="-1"/>
  <p:tag name="ARTICULATE_LOCK_SLIDE" val="0"/>
  <p:tag name="ARTICULATE_SLIDE_NAV" val="6"/>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RADES~1\AppData\Local\Temp\articulate\presenter\imgtemp\Sm53Oj8P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UDIO_IMPORT" val="C:\Arkfeld\EDE Master Learning\04_IT Primer_Other Issues\6_Destroying_concealing\audio\Final_09022011\slide7forenimageexample.wav"/>
  <p:tag name="AUDIO_ID" val="937"/>
  <p:tag name="ELAPSEDTIME" val="54.779"/>
  <p:tag name="ARTICULATE_SLIDE_GUID" val="47760d77-0c74-4179-b9d8-6a6265c132e8"/>
  <p:tag name="ARTICULATE_SLIDE_PAUSE" val="1"/>
  <p:tag name="ARTICULATE_NAV_LEVEL" val="1"/>
  <p:tag name="ARTICULATE_PLAYLIST_ID" val="-1"/>
  <p:tag name="ARTICULATE_LOCK_SLIDE" val="0"/>
  <p:tag name="ARTICULATE_SLIDE_NAV" val="1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eDiscoveryConfTemplate_May2012">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eDiscoveryConfTemplate_May2012</Template>
  <TotalTime>1999</TotalTime>
  <Words>4290</Words>
  <Application>Microsoft Macintosh PowerPoint</Application>
  <PresentationFormat>On-screen Show (4:3)</PresentationFormat>
  <Paragraphs>625</Paragraphs>
  <Slides>42</Slides>
  <Notes>42</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eDiscoveryConfTemplate_May2012</vt:lpstr>
      <vt:lpstr>Worksheet</vt:lpstr>
      <vt:lpstr>Using and Challenging Forensic Digital Evidence</vt:lpstr>
      <vt:lpstr>Presenters</vt:lpstr>
      <vt:lpstr>Agenda </vt:lpstr>
      <vt:lpstr>Computer Forensics and Electronic Discovery</vt:lpstr>
      <vt:lpstr>Digital…it’s how we live!</vt:lpstr>
      <vt:lpstr>Quick Facts……</vt:lpstr>
      <vt:lpstr>Uncovering the Evidence</vt:lpstr>
      <vt:lpstr>Demonstration </vt:lpstr>
      <vt:lpstr>PowerPoint Presentation</vt:lpstr>
      <vt:lpstr>PowerPoint Presentation</vt:lpstr>
      <vt:lpstr>Many Sources of Digital Data</vt:lpstr>
      <vt:lpstr>Data on Smartphones</vt:lpstr>
      <vt:lpstr>GPS tracking</vt:lpstr>
      <vt:lpstr>PowerPoint Presentation</vt:lpstr>
      <vt:lpstr>PowerPoint Presentation</vt:lpstr>
      <vt:lpstr>Consider Other ESI Locations</vt:lpstr>
      <vt:lpstr>PowerPoint Presentation</vt:lpstr>
      <vt:lpstr>Get Head Into the Clouds!</vt:lpstr>
      <vt:lpstr>Social Media - Obtainable Data</vt:lpstr>
      <vt:lpstr>Agenda </vt:lpstr>
      <vt:lpstr>How Examiners Create a Forensic Image</vt:lpstr>
      <vt:lpstr>Computer Forensic Image,  Active  Files Backup and Hashing</vt:lpstr>
      <vt:lpstr>Computer Forensics (cont.)</vt:lpstr>
      <vt:lpstr>Hashing – Verifying ESI</vt:lpstr>
      <vt:lpstr>Question</vt:lpstr>
      <vt:lpstr>Agenda </vt:lpstr>
      <vt:lpstr>IP Case Example – Without Digital Forensics</vt:lpstr>
      <vt:lpstr>IP Case – With Computer Forensics</vt:lpstr>
      <vt:lpstr>Timeline (continued)</vt:lpstr>
      <vt:lpstr>Creating and Writing a File to Disk</vt:lpstr>
      <vt:lpstr>Deleting a File</vt:lpstr>
      <vt:lpstr>Demonstration </vt:lpstr>
      <vt:lpstr>Anti-computer Forensics</vt:lpstr>
      <vt:lpstr>Disk Cleaning Utilities - Fragmentation</vt:lpstr>
      <vt:lpstr>Demonstration </vt:lpstr>
      <vt:lpstr>Concealing or Hiding Files and Directories</vt:lpstr>
      <vt:lpstr>Encryption and Steganography</vt:lpstr>
      <vt:lpstr>Alteration</vt:lpstr>
      <vt:lpstr>Thank you for participating in this session. .</vt:lpstr>
      <vt:lpstr>PowerPoint Presentation</vt:lpstr>
      <vt:lpstr>eDiscovery Publications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location to insert the name of the session.</dc:title>
  <dc:creator>MRADesktop</dc:creator>
  <cp:lastModifiedBy>Craig Reinmuth</cp:lastModifiedBy>
  <cp:revision>55</cp:revision>
  <cp:lastPrinted>2013-03-14T05:24:05Z</cp:lastPrinted>
  <dcterms:created xsi:type="dcterms:W3CDTF">2013-02-19T20:38:49Z</dcterms:created>
  <dcterms:modified xsi:type="dcterms:W3CDTF">2013-09-16T23:01:29Z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TC011367991033</vt:lpwstr>
  </property>
  <property fmtid="{D5CDD505-2E9C-101B-9397-08002B2CF9AE}" pid="3" name="ArticulatePath">
    <vt:lpwstr>1_Opening</vt:lpwstr>
  </property>
  <property fmtid="{D5CDD505-2E9C-101B-9397-08002B2CF9AE}" pid="4" name="ArticulateGUID">
    <vt:lpwstr>76D3744F-C4CC-47DF-85CE-566E6810DFEB</vt:lpwstr>
  </property>
</Properties>
</file>